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sldIdLst>
    <p:sldId id="260" r:id="rId2"/>
    <p:sldId id="261" r:id="rId3"/>
    <p:sldId id="262" r:id="rId4"/>
    <p:sldId id="268" r:id="rId5"/>
    <p:sldId id="263" r:id="rId6"/>
    <p:sldId id="269" r:id="rId7"/>
    <p:sldId id="264" r:id="rId8"/>
    <p:sldId id="265" r:id="rId9"/>
    <p:sldId id="266" r:id="rId10"/>
    <p:sldId id="267" r:id="rId11"/>
  </p:sldIdLst>
  <p:sldSz cx="9144000" cy="6858000" type="screen4x3"/>
  <p:notesSz cx="6797675" cy="99298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5" d="100"/>
          <a:sy n="115" d="100"/>
        </p:scale>
        <p:origin x="888"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76D6509-30AE-4207-8D5C-735E655975EE}" type="datetimeFigureOut">
              <a:rPr lang="en-AU" smtClean="0"/>
              <a:t>20/04/2026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235F11A-22C1-496C-9BA4-0A435D04DAF3}" type="slidenum">
              <a:rPr lang="en-AU" smtClean="0"/>
              <a:t>‹#›</a:t>
            </a:fld>
            <a:endParaRPr lang="en-AU"/>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6D6509-30AE-4207-8D5C-735E655975EE}" type="datetimeFigureOut">
              <a:rPr lang="en-AU" smtClean="0"/>
              <a:t>20/04/2026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235F11A-22C1-496C-9BA4-0A435D04DAF3}" type="slidenum">
              <a:rPr lang="en-AU" smtClean="0"/>
              <a:t>‹#›</a:t>
            </a:fld>
            <a:endParaRPr lang="en-A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6D6509-30AE-4207-8D5C-735E655975EE}" type="datetimeFigureOut">
              <a:rPr lang="en-AU" smtClean="0"/>
              <a:t>20/04/2026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235F11A-22C1-496C-9BA4-0A435D04DAF3}" type="slidenum">
              <a:rPr lang="en-AU" smtClean="0"/>
              <a:t>‹#›</a:t>
            </a:fld>
            <a:endParaRPr lang="en-A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6D6509-30AE-4207-8D5C-735E655975EE}" type="datetimeFigureOut">
              <a:rPr lang="en-AU" smtClean="0"/>
              <a:t>20/04/2026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235F11A-22C1-496C-9BA4-0A435D04DAF3}" type="slidenum">
              <a:rPr lang="en-AU" smtClean="0"/>
              <a:t>‹#›</a:t>
            </a:fld>
            <a:endParaRPr lang="en-A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76D6509-30AE-4207-8D5C-735E655975EE}" type="datetimeFigureOut">
              <a:rPr lang="en-AU" smtClean="0"/>
              <a:t>20/04/2026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235F11A-22C1-496C-9BA4-0A435D04DAF3}" type="slidenum">
              <a:rPr lang="en-AU" smtClean="0"/>
              <a:t>‹#›</a:t>
            </a:fld>
            <a:endParaRPr lang="en-AU"/>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76D6509-30AE-4207-8D5C-735E655975EE}" type="datetimeFigureOut">
              <a:rPr lang="en-AU" smtClean="0"/>
              <a:t>20/04/2026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A235F11A-22C1-496C-9BA4-0A435D04DAF3}" type="slidenum">
              <a:rPr lang="en-AU" smtClean="0"/>
              <a:t>‹#›</a:t>
            </a:fld>
            <a:endParaRPr lang="en-A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76D6509-30AE-4207-8D5C-735E655975EE}" type="datetimeFigureOut">
              <a:rPr lang="en-AU" smtClean="0"/>
              <a:t>20/04/2026</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A235F11A-22C1-496C-9BA4-0A435D04DAF3}" type="slidenum">
              <a:rPr lang="en-AU" smtClean="0"/>
              <a:t>‹#›</a:t>
            </a:fld>
            <a:endParaRPr lang="en-AU"/>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76D6509-30AE-4207-8D5C-735E655975EE}" type="datetimeFigureOut">
              <a:rPr lang="en-AU" smtClean="0"/>
              <a:t>20/04/2026</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A235F11A-22C1-496C-9BA4-0A435D04DAF3}" type="slidenum">
              <a:rPr lang="en-AU" smtClean="0"/>
              <a:t>‹#›</a:t>
            </a:fld>
            <a:endParaRPr lang="en-A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6D6509-30AE-4207-8D5C-735E655975EE}" type="datetimeFigureOut">
              <a:rPr lang="en-AU" smtClean="0"/>
              <a:t>20/04/2026</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A235F11A-22C1-496C-9BA4-0A435D04DAF3}" type="slidenum">
              <a:rPr lang="en-AU" smtClean="0"/>
              <a:t>‹#›</a:t>
            </a:fld>
            <a:endParaRPr lang="en-A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76D6509-30AE-4207-8D5C-735E655975EE}" type="datetimeFigureOut">
              <a:rPr lang="en-AU" smtClean="0"/>
              <a:t>20/04/2026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A235F11A-22C1-496C-9BA4-0A435D04DAF3}" type="slidenum">
              <a:rPr lang="en-AU" smtClean="0"/>
              <a:t>‹#›</a:t>
            </a:fld>
            <a:endParaRPr lang="en-AU"/>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76D6509-30AE-4207-8D5C-735E655975EE}" type="datetimeFigureOut">
              <a:rPr lang="en-AU" smtClean="0"/>
              <a:t>20/04/2026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A235F11A-22C1-496C-9BA4-0A435D04DAF3}" type="slidenum">
              <a:rPr lang="en-AU" smtClean="0"/>
              <a:t>‹#›</a:t>
            </a:fld>
            <a:endParaRPr lang="en-A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776D6509-30AE-4207-8D5C-735E655975EE}" type="datetimeFigureOut">
              <a:rPr lang="en-AU" smtClean="0"/>
              <a:t>20/04/2026</a:t>
            </a:fld>
            <a:endParaRPr lang="en-AU"/>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AU"/>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A235F11A-22C1-496C-9BA4-0A435D04DAF3}" type="slidenum">
              <a:rPr lang="en-AU" smtClean="0"/>
              <a:t>‹#›</a:t>
            </a:fld>
            <a:endParaRPr lang="en-AU"/>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548680"/>
            <a:ext cx="8928992" cy="6192688"/>
          </a:xfrm>
        </p:spPr>
        <p:txBody>
          <a:bodyPr>
            <a:normAutofit lnSpcReduction="10000"/>
          </a:bodyPr>
          <a:lstStyle/>
          <a:p>
            <a:pPr marL="0" indent="0">
              <a:buNone/>
            </a:pPr>
            <a:r>
              <a:rPr lang="en-AU" i="1" dirty="0"/>
              <a:t>Lecture #6                                                                </a:t>
            </a:r>
          </a:p>
          <a:p>
            <a:pPr marL="0" indent="0">
              <a:buNone/>
            </a:pPr>
            <a:r>
              <a:rPr lang="en-AU" dirty="0"/>
              <a:t>TOPIC 6</a:t>
            </a:r>
            <a:r>
              <a:rPr lang="en-AU" b="1" dirty="0"/>
              <a:t>:CONTEMPORARY URBAN LIFE </a:t>
            </a:r>
          </a:p>
          <a:p>
            <a:pPr marL="0" indent="0">
              <a:buNone/>
            </a:pPr>
            <a:r>
              <a:rPr lang="en-AU" i="1" dirty="0"/>
              <a:t>Outcomes</a:t>
            </a:r>
            <a:r>
              <a:rPr lang="en-AU" b="1" i="1" dirty="0"/>
              <a:t>: </a:t>
            </a:r>
            <a:r>
              <a:rPr lang="en-AU" i="1" dirty="0"/>
              <a:t>Upon completion of this topic students can: </a:t>
            </a:r>
            <a:endParaRPr lang="en-PG" sz="2000" i="1" dirty="0"/>
          </a:p>
          <a:p>
            <a:pPr lvl="0" algn="just"/>
            <a:r>
              <a:rPr lang="en-AU" dirty="0"/>
              <a:t>Understand the Characteristics of Contemporary Urban Life </a:t>
            </a:r>
            <a:endParaRPr lang="en-PG" dirty="0"/>
          </a:p>
          <a:p>
            <a:pPr lvl="0" algn="just"/>
            <a:r>
              <a:rPr lang="en-AU" dirty="0"/>
              <a:t>Define urbanization and explain its role in shaping contemporary cities</a:t>
            </a:r>
            <a:endParaRPr lang="en-PG" dirty="0"/>
          </a:p>
          <a:p>
            <a:pPr lvl="0" algn="just"/>
            <a:r>
              <a:rPr lang="en-AU" dirty="0"/>
              <a:t>Explain the key drivers of urbanization and how they shape contemporary urban life.</a:t>
            </a:r>
            <a:endParaRPr lang="en-PG" dirty="0"/>
          </a:p>
          <a:p>
            <a:pPr lvl="0" algn="just"/>
            <a:r>
              <a:rPr lang="en-AU" dirty="0"/>
              <a:t>Analyse the impact of social stratification and inequality on different urban communities.</a:t>
            </a:r>
            <a:endParaRPr lang="en-PG" dirty="0"/>
          </a:p>
          <a:p>
            <a:pPr lvl="0" algn="just"/>
            <a:r>
              <a:rPr lang="en-AU" dirty="0"/>
              <a:t>Evaluate the role of infrastructure and sustainability in urban development.</a:t>
            </a:r>
            <a:endParaRPr lang="en-PG" dirty="0"/>
          </a:p>
          <a:p>
            <a:pPr lvl="0" algn="just"/>
            <a:r>
              <a:rPr lang="en-AU" dirty="0"/>
              <a:t>Discuss how technological advancements influence urban governance and daily life.</a:t>
            </a:r>
            <a:endParaRPr lang="en-PG" dirty="0"/>
          </a:p>
          <a:p>
            <a:pPr lvl="0" algn="just"/>
            <a:r>
              <a:rPr lang="en-AU" dirty="0"/>
              <a:t>Assess the effectiveness of different urban policies in addressing contemporary urban challenges.</a:t>
            </a:r>
            <a:endParaRPr lang="en-PG" dirty="0"/>
          </a:p>
          <a:p>
            <a:pPr marL="13970">
              <a:lnSpc>
                <a:spcPct val="107000"/>
              </a:lnSpc>
              <a:spcAft>
                <a:spcPts val="95"/>
              </a:spcAft>
              <a:buNone/>
            </a:pPr>
            <a:endParaRPr lang="en-PG" dirty="0">
              <a:solidFill>
                <a:srgbClr val="000000"/>
              </a:solidFill>
              <a:effectLst/>
              <a:latin typeface="Calibri" panose="020F0502020204030204" pitchFamily="34" charset="0"/>
              <a:ea typeface="Calibri" panose="020F0502020204030204" pitchFamily="34" charset="0"/>
            </a:endParaRPr>
          </a:p>
          <a:p>
            <a:pPr marL="0" indent="0" algn="just">
              <a:buNone/>
            </a:pPr>
            <a:endParaRPr lang="en-AU" sz="4400" b="1" dirty="0"/>
          </a:p>
        </p:txBody>
      </p:sp>
    </p:spTree>
    <p:extLst>
      <p:ext uri="{BB962C8B-B14F-4D97-AF65-F5344CB8AC3E}">
        <p14:creationId xmlns:p14="http://schemas.microsoft.com/office/powerpoint/2010/main" val="18435117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FC9AD75-9674-5B15-DC44-875F3B0CC018}"/>
              </a:ext>
            </a:extLst>
          </p:cNvPr>
          <p:cNvSpPr>
            <a:spLocks noGrp="1"/>
          </p:cNvSpPr>
          <p:nvPr>
            <p:ph idx="1"/>
          </p:nvPr>
        </p:nvSpPr>
        <p:spPr>
          <a:xfrm>
            <a:off x="107504" y="476672"/>
            <a:ext cx="8928992" cy="6264696"/>
          </a:xfrm>
        </p:spPr>
        <p:txBody>
          <a:bodyPr>
            <a:normAutofit lnSpcReduction="10000"/>
          </a:bodyPr>
          <a:lstStyle/>
          <a:p>
            <a:pPr marL="0" indent="0">
              <a:buNone/>
            </a:pPr>
            <a:r>
              <a:rPr lang="en-AU" b="1" dirty="0"/>
              <a:t> The Role of Governance and Policy in Urban Development</a:t>
            </a:r>
            <a:endParaRPr lang="en-PG" dirty="0"/>
          </a:p>
          <a:p>
            <a:pPr algn="just"/>
            <a:r>
              <a:rPr lang="en-AU" dirty="0"/>
              <a:t>Urban governance plays a critical role in shaping contemporary urban life. Local governments and policymakers must address issues such as;</a:t>
            </a:r>
          </a:p>
          <a:p>
            <a:pPr algn="just">
              <a:buFont typeface="Wingdings" panose="05000000000000000000" pitchFamily="2" charset="2"/>
              <a:buChar char="ü"/>
            </a:pPr>
            <a:r>
              <a:rPr lang="en-AU" dirty="0"/>
              <a:t>zoning regulations</a:t>
            </a:r>
          </a:p>
          <a:p>
            <a:pPr algn="just">
              <a:buFont typeface="Wingdings" panose="05000000000000000000" pitchFamily="2" charset="2"/>
              <a:buChar char="ü"/>
            </a:pPr>
            <a:r>
              <a:rPr lang="en-AU" dirty="0"/>
              <a:t>public safety</a:t>
            </a:r>
          </a:p>
          <a:p>
            <a:pPr algn="just">
              <a:buFont typeface="Wingdings" panose="05000000000000000000" pitchFamily="2" charset="2"/>
              <a:buChar char="ü"/>
            </a:pPr>
            <a:r>
              <a:rPr lang="en-AU" dirty="0"/>
              <a:t>economic development </a:t>
            </a:r>
          </a:p>
          <a:p>
            <a:pPr algn="just">
              <a:buFont typeface="Wingdings" panose="05000000000000000000" pitchFamily="2" charset="2"/>
              <a:buChar char="ü"/>
            </a:pPr>
            <a:r>
              <a:rPr lang="en-AU" dirty="0"/>
              <a:t>quality education</a:t>
            </a:r>
          </a:p>
          <a:p>
            <a:pPr marL="0" indent="0" algn="just">
              <a:buNone/>
            </a:pPr>
            <a:r>
              <a:rPr lang="en-AU" b="1" dirty="0"/>
              <a:t>Participatory governance models</a:t>
            </a:r>
            <a:r>
              <a:rPr lang="en-AU" dirty="0"/>
              <a:t>, where residents are involved in decision-making processes, are increasingly being promoted to create more inclusive and equitable cities. </a:t>
            </a:r>
          </a:p>
          <a:p>
            <a:pPr algn="just">
              <a:buFont typeface="Wingdings" panose="05000000000000000000" pitchFamily="2" charset="2"/>
              <a:buChar char="v"/>
            </a:pPr>
            <a:r>
              <a:rPr lang="en-AU" dirty="0"/>
              <a:t>However, corruption, bureaucracy, and ineffective policy implementation remain significant barriers to urban progress in many regions. </a:t>
            </a:r>
          </a:p>
          <a:p>
            <a:pPr marL="0" indent="0" algn="just">
              <a:buNone/>
            </a:pPr>
            <a:r>
              <a:rPr lang="en-GB" sz="1800" i="1" dirty="0" err="1"/>
              <a:t>Reflection!What</a:t>
            </a:r>
            <a:r>
              <a:rPr lang="en-GB" sz="1800" i="1" dirty="0"/>
              <a:t> are some significant barriers to urban progress in PNG? How can these issues be addressed </a:t>
            </a:r>
            <a:r>
              <a:rPr lang="en-GB" sz="1800" i="1"/>
              <a:t>policy makers?</a:t>
            </a:r>
            <a:endParaRPr lang="en-GB" sz="1800" i="1" dirty="0"/>
          </a:p>
          <a:p>
            <a:pPr marL="0" indent="0" algn="just">
              <a:buNone/>
            </a:pPr>
            <a:endParaRPr lang="en-PG" sz="1800" i="1" dirty="0"/>
          </a:p>
          <a:p>
            <a:pPr marL="0" indent="0">
              <a:buNone/>
            </a:pPr>
            <a:endParaRPr lang="en-PG" dirty="0"/>
          </a:p>
        </p:txBody>
      </p:sp>
    </p:spTree>
    <p:extLst>
      <p:ext uri="{BB962C8B-B14F-4D97-AF65-F5344CB8AC3E}">
        <p14:creationId xmlns:p14="http://schemas.microsoft.com/office/powerpoint/2010/main" val="34840961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2F7DC98-F0F3-6527-282E-8549F9FB784F}"/>
              </a:ext>
            </a:extLst>
          </p:cNvPr>
          <p:cNvSpPr>
            <a:spLocks noGrp="1"/>
          </p:cNvSpPr>
          <p:nvPr>
            <p:ph idx="1"/>
          </p:nvPr>
        </p:nvSpPr>
        <p:spPr>
          <a:xfrm>
            <a:off x="107504" y="476672"/>
            <a:ext cx="8928992" cy="6264696"/>
          </a:xfrm>
        </p:spPr>
        <p:txBody>
          <a:bodyPr/>
          <a:lstStyle/>
          <a:p>
            <a:pPr marL="0" indent="0">
              <a:buNone/>
            </a:pPr>
            <a:r>
              <a:rPr lang="en-GB" b="1" dirty="0"/>
              <a:t>Introduction to Contemporary Urban Life </a:t>
            </a:r>
          </a:p>
          <a:p>
            <a:pPr marL="0" indent="0" algn="just">
              <a:buNone/>
            </a:pPr>
            <a:r>
              <a:rPr lang="en-AU" dirty="0"/>
              <a:t>Welcome to lecture six on contemporary urban life!</a:t>
            </a:r>
          </a:p>
          <a:p>
            <a:pPr algn="just">
              <a:buFont typeface="Wingdings" panose="05000000000000000000" pitchFamily="2" charset="2"/>
              <a:buChar char="Ø"/>
            </a:pPr>
            <a:r>
              <a:rPr lang="en-AU" dirty="0"/>
              <a:t> This topic explores key dimensions of urban life, including urban planning, social structures, economic opportunities, and the challenges posed by modern urbanization. </a:t>
            </a:r>
            <a:endParaRPr lang="en-PG" b="1" dirty="0"/>
          </a:p>
        </p:txBody>
      </p:sp>
    </p:spTree>
    <p:extLst>
      <p:ext uri="{BB962C8B-B14F-4D97-AF65-F5344CB8AC3E}">
        <p14:creationId xmlns:p14="http://schemas.microsoft.com/office/powerpoint/2010/main" val="10712788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A01A97-0A40-ADA4-567A-A4B15F4AA853}"/>
              </a:ext>
            </a:extLst>
          </p:cNvPr>
          <p:cNvSpPr>
            <a:spLocks noGrp="1"/>
          </p:cNvSpPr>
          <p:nvPr>
            <p:ph idx="1"/>
          </p:nvPr>
        </p:nvSpPr>
        <p:spPr>
          <a:xfrm>
            <a:off x="107504" y="476672"/>
            <a:ext cx="9001000" cy="6264696"/>
          </a:xfrm>
        </p:spPr>
        <p:txBody>
          <a:bodyPr>
            <a:normAutofit/>
          </a:bodyPr>
          <a:lstStyle/>
          <a:p>
            <a:pPr marL="0" indent="0">
              <a:buNone/>
            </a:pPr>
            <a:r>
              <a:rPr lang="en-AU" sz="2800" b="1" dirty="0"/>
              <a:t>Contemporary Urban Life </a:t>
            </a:r>
          </a:p>
          <a:p>
            <a:pPr algn="just">
              <a:buFont typeface="Wingdings" panose="05000000000000000000" pitchFamily="2" charset="2"/>
              <a:buChar char="§"/>
            </a:pPr>
            <a:r>
              <a:rPr lang="en-GB" b="1" dirty="0"/>
              <a:t>Contemporary life </a:t>
            </a:r>
            <a:r>
              <a:rPr lang="en-GB" dirty="0"/>
              <a:t>refers to the current state of society, including cultural, social, economic, and technological aspects that shape daily living. </a:t>
            </a:r>
            <a:endParaRPr lang="en-PG" sz="2800" dirty="0"/>
          </a:p>
          <a:p>
            <a:pPr algn="just">
              <a:buFont typeface="Wingdings" panose="05000000000000000000" pitchFamily="2" charset="2"/>
              <a:buChar char="§"/>
            </a:pPr>
            <a:r>
              <a:rPr lang="en-AU" dirty="0"/>
              <a:t>Urban life today is shaped by various social, economic, political, and technological transformations. </a:t>
            </a:r>
          </a:p>
          <a:p>
            <a:pPr algn="just">
              <a:buFont typeface="Wingdings" panose="05000000000000000000" pitchFamily="2" charset="2"/>
              <a:buChar char="§"/>
            </a:pPr>
            <a:r>
              <a:rPr lang="en-AU" dirty="0"/>
              <a:t>Cities have become </a:t>
            </a:r>
            <a:r>
              <a:rPr lang="en-AU" dirty="0" err="1"/>
              <a:t>centers</a:t>
            </a:r>
            <a:r>
              <a:rPr lang="en-AU" dirty="0"/>
              <a:t> of economic activities, cultural exchange, and technological innovation.</a:t>
            </a:r>
          </a:p>
          <a:p>
            <a:pPr algn="just">
              <a:buFont typeface="Wingdings" panose="05000000000000000000" pitchFamily="2" charset="2"/>
              <a:buChar char="v"/>
            </a:pPr>
            <a:r>
              <a:rPr lang="en-AU" dirty="0"/>
              <a:t>However, they face significant challenges such as;</a:t>
            </a:r>
          </a:p>
          <a:p>
            <a:pPr algn="just"/>
            <a:r>
              <a:rPr lang="en-AU" dirty="0"/>
              <a:t> overcrowding</a:t>
            </a:r>
          </a:p>
          <a:p>
            <a:pPr algn="just"/>
            <a:r>
              <a:rPr lang="en-AU" dirty="0"/>
              <a:t>housing shortages</a:t>
            </a:r>
          </a:p>
          <a:p>
            <a:pPr algn="just"/>
            <a:r>
              <a:rPr lang="en-AU" dirty="0"/>
              <a:t>environmental degradation</a:t>
            </a:r>
          </a:p>
          <a:p>
            <a:pPr algn="just"/>
            <a:r>
              <a:rPr lang="en-AU" dirty="0"/>
              <a:t> social inequality</a:t>
            </a:r>
          </a:p>
          <a:p>
            <a:pPr marL="0" indent="0">
              <a:buNone/>
            </a:pPr>
            <a:endParaRPr lang="en-PG" dirty="0"/>
          </a:p>
        </p:txBody>
      </p:sp>
    </p:spTree>
    <p:extLst>
      <p:ext uri="{BB962C8B-B14F-4D97-AF65-F5344CB8AC3E}">
        <p14:creationId xmlns:p14="http://schemas.microsoft.com/office/powerpoint/2010/main" val="10508761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C9C3A2B-8988-374E-7693-7B7F54EF2379}"/>
              </a:ext>
            </a:extLst>
          </p:cNvPr>
          <p:cNvSpPr>
            <a:spLocks noGrp="1"/>
          </p:cNvSpPr>
          <p:nvPr>
            <p:ph idx="1"/>
          </p:nvPr>
        </p:nvSpPr>
        <p:spPr>
          <a:xfrm>
            <a:off x="107504" y="548680"/>
            <a:ext cx="9036496" cy="6192688"/>
          </a:xfrm>
        </p:spPr>
        <p:txBody>
          <a:bodyPr/>
          <a:lstStyle/>
          <a:p>
            <a:pPr algn="just">
              <a:buFont typeface="Wingdings" panose="05000000000000000000" pitchFamily="2" charset="2"/>
              <a:buChar char="§"/>
            </a:pPr>
            <a:r>
              <a:rPr lang="en-AU" dirty="0"/>
              <a:t>Understanding contemporary urban life requires an exploration of urbanization trends, governance, infrastructure, and the lived experiences of city dwellers. </a:t>
            </a:r>
          </a:p>
          <a:p>
            <a:pPr algn="just">
              <a:buFont typeface="Wingdings" panose="05000000000000000000" pitchFamily="2" charset="2"/>
              <a:buChar char="§"/>
            </a:pPr>
            <a:r>
              <a:rPr lang="en-AU" dirty="0"/>
              <a:t>Urban life is characterized by a mix of formal and informal economies, high mobility, and evolving social dynamics influenced by globalization.</a:t>
            </a:r>
            <a:endParaRPr lang="en-PG" dirty="0"/>
          </a:p>
          <a:p>
            <a:pPr marL="0" indent="0">
              <a:buNone/>
            </a:pPr>
            <a:endParaRPr lang="en-PG" dirty="0"/>
          </a:p>
        </p:txBody>
      </p:sp>
    </p:spTree>
    <p:extLst>
      <p:ext uri="{BB962C8B-B14F-4D97-AF65-F5344CB8AC3E}">
        <p14:creationId xmlns:p14="http://schemas.microsoft.com/office/powerpoint/2010/main" val="31598356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4E50FA8-18A1-DE29-AFD6-BCAE3EC22D57}"/>
              </a:ext>
            </a:extLst>
          </p:cNvPr>
          <p:cNvSpPr>
            <a:spLocks noGrp="1"/>
          </p:cNvSpPr>
          <p:nvPr>
            <p:ph idx="1"/>
          </p:nvPr>
        </p:nvSpPr>
        <p:spPr>
          <a:xfrm>
            <a:off x="179512" y="476672"/>
            <a:ext cx="8856984" cy="6264696"/>
          </a:xfrm>
        </p:spPr>
        <p:txBody>
          <a:bodyPr>
            <a:normAutofit/>
          </a:bodyPr>
          <a:lstStyle/>
          <a:p>
            <a:pPr marL="0" indent="0">
              <a:buNone/>
            </a:pPr>
            <a:r>
              <a:rPr lang="en-AU" b="1" dirty="0"/>
              <a:t> Urbanization and Population Growth</a:t>
            </a:r>
            <a:endParaRPr lang="en-PG" dirty="0"/>
          </a:p>
          <a:p>
            <a:pPr algn="just"/>
            <a:r>
              <a:rPr lang="en-AU" b="1" dirty="0"/>
              <a:t>Urbanization</a:t>
            </a:r>
            <a:r>
              <a:rPr lang="en-AU" dirty="0"/>
              <a:t> refers to the increasing movement of people from rural to urban areas, leading to city expansion. </a:t>
            </a:r>
          </a:p>
          <a:p>
            <a:pPr algn="just"/>
            <a:r>
              <a:rPr lang="en-AU" dirty="0"/>
              <a:t>Urbanisation plays a critical role in shaping modern cities by influencing;</a:t>
            </a:r>
          </a:p>
          <a:p>
            <a:pPr algn="just">
              <a:buFont typeface="Wingdings" panose="05000000000000000000" pitchFamily="2" charset="2"/>
              <a:buChar char="ü"/>
            </a:pPr>
            <a:r>
              <a:rPr lang="en-AU" dirty="0"/>
              <a:t> economic development</a:t>
            </a:r>
          </a:p>
          <a:p>
            <a:pPr algn="just">
              <a:buFont typeface="Wingdings" panose="05000000000000000000" pitchFamily="2" charset="2"/>
              <a:buChar char="ü"/>
            </a:pPr>
            <a:r>
              <a:rPr lang="en-AU" dirty="0"/>
              <a:t>housing demand</a:t>
            </a:r>
          </a:p>
          <a:p>
            <a:pPr algn="just">
              <a:buFont typeface="Wingdings" panose="05000000000000000000" pitchFamily="2" charset="2"/>
              <a:buChar char="ü"/>
            </a:pPr>
            <a:r>
              <a:rPr lang="en-AU" dirty="0"/>
              <a:t>social structures</a:t>
            </a:r>
          </a:p>
          <a:p>
            <a:pPr algn="just"/>
            <a:r>
              <a:rPr lang="en-AU" dirty="0"/>
              <a:t>Urbanization fosters economic opportunities and technological advancements.</a:t>
            </a:r>
          </a:p>
          <a:p>
            <a:pPr algn="just"/>
            <a:r>
              <a:rPr lang="en-AU" dirty="0"/>
              <a:t>The rapid growth of urban population is a defining feature of </a:t>
            </a:r>
            <a:r>
              <a:rPr lang="en-AU" b="1" dirty="0"/>
              <a:t>contemporary urban life</a:t>
            </a:r>
            <a:r>
              <a:rPr lang="en-AU" dirty="0"/>
              <a:t>. </a:t>
            </a:r>
          </a:p>
          <a:p>
            <a:pPr algn="just"/>
            <a:r>
              <a:rPr lang="en-AU" dirty="0"/>
              <a:t>More than half of the world’s population now lives in cities, and this number is expected to increase in the coming decades (United Nations, </a:t>
            </a:r>
            <a:r>
              <a:rPr lang="en-AU" dirty="0" err="1"/>
              <a:t>n.d</a:t>
            </a:r>
            <a:r>
              <a:rPr lang="en-AU" dirty="0"/>
              <a:t>).</a:t>
            </a:r>
            <a:endParaRPr lang="en-PG" dirty="0"/>
          </a:p>
          <a:p>
            <a:pPr marL="0" indent="0">
              <a:buNone/>
            </a:pPr>
            <a:endParaRPr lang="en-PG" dirty="0"/>
          </a:p>
        </p:txBody>
      </p:sp>
    </p:spTree>
    <p:extLst>
      <p:ext uri="{BB962C8B-B14F-4D97-AF65-F5344CB8AC3E}">
        <p14:creationId xmlns:p14="http://schemas.microsoft.com/office/powerpoint/2010/main" val="27799967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444FA5A-3147-3596-9E6D-6B84ADF317A2}"/>
              </a:ext>
            </a:extLst>
          </p:cNvPr>
          <p:cNvSpPr>
            <a:spLocks noGrp="1"/>
          </p:cNvSpPr>
          <p:nvPr>
            <p:ph idx="1"/>
          </p:nvPr>
        </p:nvSpPr>
        <p:spPr>
          <a:xfrm>
            <a:off x="107504" y="548680"/>
            <a:ext cx="8928992" cy="6264696"/>
          </a:xfrm>
        </p:spPr>
        <p:txBody>
          <a:bodyPr/>
          <a:lstStyle/>
          <a:p>
            <a:pPr marL="0" indent="0">
              <a:buNone/>
            </a:pPr>
            <a:r>
              <a:rPr lang="en-AU" dirty="0"/>
              <a:t> </a:t>
            </a:r>
            <a:r>
              <a:rPr lang="en-AU" b="1" dirty="0"/>
              <a:t>Factors influencing urbanization</a:t>
            </a:r>
            <a:r>
              <a:rPr lang="en-AU" dirty="0"/>
              <a:t>;</a:t>
            </a:r>
          </a:p>
          <a:p>
            <a:pPr>
              <a:buFont typeface="Wingdings" panose="05000000000000000000" pitchFamily="2" charset="2"/>
              <a:buChar char="Ø"/>
            </a:pPr>
            <a:r>
              <a:rPr lang="en-AU" dirty="0"/>
              <a:t> rural-to-urban migration</a:t>
            </a:r>
          </a:p>
          <a:p>
            <a:pPr>
              <a:buFont typeface="Wingdings" panose="05000000000000000000" pitchFamily="2" charset="2"/>
              <a:buChar char="Ø"/>
            </a:pPr>
            <a:r>
              <a:rPr lang="en-AU" dirty="0"/>
              <a:t>Globalization</a:t>
            </a:r>
          </a:p>
          <a:p>
            <a:pPr>
              <a:buFont typeface="Wingdings" panose="05000000000000000000" pitchFamily="2" charset="2"/>
              <a:buChar char="Ø"/>
            </a:pPr>
            <a:r>
              <a:rPr lang="en-AU" dirty="0"/>
              <a:t>economic opportunities. </a:t>
            </a:r>
          </a:p>
          <a:p>
            <a:pPr>
              <a:buFont typeface="Wingdings" panose="05000000000000000000" pitchFamily="2" charset="2"/>
              <a:buChar char="Ø"/>
            </a:pPr>
            <a:endParaRPr lang="en-AU" dirty="0"/>
          </a:p>
          <a:p>
            <a:pPr>
              <a:buFont typeface="Wingdings" panose="05000000000000000000" pitchFamily="2" charset="2"/>
              <a:buChar char="v"/>
            </a:pPr>
            <a:r>
              <a:rPr lang="en-AU" dirty="0"/>
              <a:t>However, this rapid growth often strains infrastructure, leading to issues like;</a:t>
            </a:r>
          </a:p>
          <a:p>
            <a:pPr>
              <a:buFont typeface="Wingdings" panose="05000000000000000000" pitchFamily="2" charset="2"/>
              <a:buChar char="ü"/>
            </a:pPr>
            <a:r>
              <a:rPr lang="en-AU" dirty="0"/>
              <a:t> traffic congestion</a:t>
            </a:r>
          </a:p>
          <a:p>
            <a:pPr>
              <a:buFont typeface="Wingdings" panose="05000000000000000000" pitchFamily="2" charset="2"/>
              <a:buChar char="ü"/>
            </a:pPr>
            <a:r>
              <a:rPr lang="en-AU" dirty="0"/>
              <a:t> inadequate housing</a:t>
            </a:r>
          </a:p>
          <a:p>
            <a:pPr>
              <a:buFont typeface="Wingdings" panose="05000000000000000000" pitchFamily="2" charset="2"/>
              <a:buChar char="ü"/>
            </a:pPr>
            <a:r>
              <a:rPr lang="en-AU" dirty="0"/>
              <a:t> limited access to clean water and sanitation. </a:t>
            </a:r>
          </a:p>
          <a:p>
            <a:pPr>
              <a:buFont typeface="Wingdings" panose="05000000000000000000" pitchFamily="2" charset="2"/>
              <a:buChar char="ü"/>
            </a:pPr>
            <a:endParaRPr lang="en-AU" dirty="0"/>
          </a:p>
          <a:p>
            <a:pPr marL="0" indent="0">
              <a:buNone/>
            </a:pPr>
            <a:endParaRPr lang="en-AU" dirty="0"/>
          </a:p>
          <a:p>
            <a:pPr marL="0" indent="0">
              <a:buNone/>
            </a:pPr>
            <a:r>
              <a:rPr lang="en-AU" sz="2000" i="1" dirty="0"/>
              <a:t>How can the government address these issues in PNG context? </a:t>
            </a:r>
          </a:p>
          <a:p>
            <a:pPr marL="0" indent="0">
              <a:buNone/>
            </a:pPr>
            <a:endParaRPr lang="en-PG" dirty="0"/>
          </a:p>
        </p:txBody>
      </p:sp>
    </p:spTree>
    <p:extLst>
      <p:ext uri="{BB962C8B-B14F-4D97-AF65-F5344CB8AC3E}">
        <p14:creationId xmlns:p14="http://schemas.microsoft.com/office/powerpoint/2010/main" val="39032126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860304F-74CD-1B63-CDB8-99B1332F6675}"/>
              </a:ext>
            </a:extLst>
          </p:cNvPr>
          <p:cNvSpPr>
            <a:spLocks noGrp="1"/>
          </p:cNvSpPr>
          <p:nvPr>
            <p:ph idx="1"/>
          </p:nvPr>
        </p:nvSpPr>
        <p:spPr>
          <a:xfrm>
            <a:off x="0" y="476672"/>
            <a:ext cx="9036496" cy="6381328"/>
          </a:xfrm>
        </p:spPr>
        <p:txBody>
          <a:bodyPr/>
          <a:lstStyle/>
          <a:p>
            <a:pPr marL="0" indent="0">
              <a:buNone/>
            </a:pPr>
            <a:r>
              <a:rPr lang="en-AU" b="1" dirty="0"/>
              <a:t> Social Stratification and Inequality in Urban Spaces </a:t>
            </a:r>
          </a:p>
          <a:p>
            <a:pPr>
              <a:buFont typeface="Wingdings" panose="05000000000000000000" pitchFamily="2" charset="2"/>
              <a:buChar char="§"/>
            </a:pPr>
            <a:r>
              <a:rPr lang="en-AU" b="1" dirty="0"/>
              <a:t>Social Stratification</a:t>
            </a:r>
            <a:r>
              <a:rPr lang="en-AU" dirty="0"/>
              <a:t>-</a:t>
            </a:r>
            <a:r>
              <a:rPr lang="en-AU" b="1" dirty="0"/>
              <a:t> </a:t>
            </a:r>
            <a:r>
              <a:rPr lang="en-AU" dirty="0"/>
              <a:t>refers the division of a population into strata or layers, one on top of another. Eg, upper class, middle class and lower class. </a:t>
            </a:r>
            <a:endParaRPr lang="en-PG" dirty="0"/>
          </a:p>
          <a:p>
            <a:pPr algn="just"/>
            <a:r>
              <a:rPr lang="en-AU" dirty="0"/>
              <a:t>Cities are often characterized by significant social stratification, where wealth, class, and ethnicity influence access to resources and opportunities. </a:t>
            </a:r>
          </a:p>
          <a:p>
            <a:pPr algn="just"/>
            <a:r>
              <a:rPr lang="en-AU" b="1" dirty="0"/>
              <a:t>Gentrification</a:t>
            </a:r>
            <a:r>
              <a:rPr lang="en-AU" dirty="0"/>
              <a:t>, for example, is a process where wealthier individuals move into historically working-class neighbourhoods, driving up property values and displacing long-time residents. </a:t>
            </a:r>
          </a:p>
          <a:p>
            <a:pPr algn="just"/>
            <a:endParaRPr lang="en-AU" dirty="0"/>
          </a:p>
          <a:p>
            <a:pPr algn="just"/>
            <a:r>
              <a:rPr lang="en-AU" dirty="0"/>
              <a:t>Additionally, marginalized communities may face challenges such as discrimination, unequal access to education and healthcare, and higher crime rates. Understanding these social dynamics is crucial for developing inclusive urban policies.</a:t>
            </a:r>
            <a:endParaRPr lang="en-PG" dirty="0"/>
          </a:p>
          <a:p>
            <a:pPr marL="0" indent="0">
              <a:buNone/>
            </a:pPr>
            <a:endParaRPr lang="en-PG" dirty="0"/>
          </a:p>
        </p:txBody>
      </p:sp>
    </p:spTree>
    <p:extLst>
      <p:ext uri="{BB962C8B-B14F-4D97-AF65-F5344CB8AC3E}">
        <p14:creationId xmlns:p14="http://schemas.microsoft.com/office/powerpoint/2010/main" val="11938779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E7613FD-22B8-10DA-10BE-BFEE1A791F69}"/>
              </a:ext>
            </a:extLst>
          </p:cNvPr>
          <p:cNvSpPr>
            <a:spLocks noGrp="1"/>
          </p:cNvSpPr>
          <p:nvPr>
            <p:ph idx="1"/>
          </p:nvPr>
        </p:nvSpPr>
        <p:spPr>
          <a:xfrm>
            <a:off x="107504" y="476672"/>
            <a:ext cx="8856984" cy="6264696"/>
          </a:xfrm>
        </p:spPr>
        <p:txBody>
          <a:bodyPr/>
          <a:lstStyle/>
          <a:p>
            <a:pPr marL="0" indent="0">
              <a:buNone/>
            </a:pPr>
            <a:r>
              <a:rPr lang="en-AU" b="1" dirty="0"/>
              <a:t>Urban Infrastructure and Sustainability</a:t>
            </a:r>
            <a:endParaRPr lang="en-PG" dirty="0"/>
          </a:p>
          <a:p>
            <a:pPr algn="just"/>
            <a:r>
              <a:rPr lang="en-AU" dirty="0"/>
              <a:t>Infrastructure plays a key role in shaping the quality of urban life. </a:t>
            </a:r>
            <a:r>
              <a:rPr lang="en-AU" dirty="0" err="1"/>
              <a:t>Eg;effective</a:t>
            </a:r>
            <a:r>
              <a:rPr lang="en-AU" dirty="0"/>
              <a:t> transportation systems, housing, healthcare, and public services. </a:t>
            </a:r>
          </a:p>
          <a:p>
            <a:pPr algn="just">
              <a:buFont typeface="Wingdings" panose="05000000000000000000" pitchFamily="2" charset="2"/>
              <a:buChar char="v"/>
            </a:pPr>
            <a:r>
              <a:rPr lang="en-AU" dirty="0"/>
              <a:t>However, many urban areas struggle with inadequate infrastructure, particularly in rapidly growing cities in developing countries including PNG.  </a:t>
            </a:r>
          </a:p>
          <a:p>
            <a:pPr algn="just">
              <a:buFont typeface="Wingdings" panose="05000000000000000000" pitchFamily="2" charset="2"/>
              <a:buChar char="v"/>
            </a:pPr>
            <a:r>
              <a:rPr lang="en-AU" b="1" dirty="0"/>
              <a:t>Sustainability</a:t>
            </a:r>
            <a:r>
              <a:rPr lang="en-AU" dirty="0"/>
              <a:t> is also a major concern, as urban areas contribute significantly to carbon emissions, pollution, and resource depletion. Smart cities and green urban planning initiatives aim to address these challenges by incorporating renewable energy, efficient public transportation, and environmentally friendly architecture.</a:t>
            </a:r>
            <a:endParaRPr lang="en-PG" dirty="0"/>
          </a:p>
          <a:p>
            <a:pPr marL="0" indent="0">
              <a:buNone/>
            </a:pPr>
            <a:endParaRPr lang="en-PG" dirty="0"/>
          </a:p>
        </p:txBody>
      </p:sp>
    </p:spTree>
    <p:extLst>
      <p:ext uri="{BB962C8B-B14F-4D97-AF65-F5344CB8AC3E}">
        <p14:creationId xmlns:p14="http://schemas.microsoft.com/office/powerpoint/2010/main" val="10715968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C696ED6-8386-8E89-7518-5FFB2DE52527}"/>
              </a:ext>
            </a:extLst>
          </p:cNvPr>
          <p:cNvSpPr>
            <a:spLocks noGrp="1"/>
          </p:cNvSpPr>
          <p:nvPr>
            <p:ph idx="1"/>
          </p:nvPr>
        </p:nvSpPr>
        <p:spPr>
          <a:xfrm>
            <a:off x="107504" y="476672"/>
            <a:ext cx="8928992" cy="6264696"/>
          </a:xfrm>
        </p:spPr>
        <p:txBody>
          <a:bodyPr/>
          <a:lstStyle/>
          <a:p>
            <a:pPr marL="0" indent="0">
              <a:buNone/>
            </a:pPr>
            <a:r>
              <a:rPr lang="en-AU" b="1" dirty="0"/>
              <a:t> Technology and Digital Urbanism</a:t>
            </a:r>
            <a:endParaRPr lang="en-PG" dirty="0"/>
          </a:p>
          <a:p>
            <a:pPr algn="just"/>
            <a:r>
              <a:rPr lang="en-AU" dirty="0"/>
              <a:t>Advancements in technology have transformed urban living, introducing the concept of the "smart city," where digital technologies are integrated into urban management. Technologies such as artificial intelligence (AI), big data, and the Internet of Things (IoT) are being used to improve traffic management, waste disposal, and public safety. While these innovations offer many benefits, they also raise concerns about privacy, surveillance, and digital divides between those with access to technology and those without.</a:t>
            </a:r>
            <a:endParaRPr lang="en-PG" dirty="0"/>
          </a:p>
          <a:p>
            <a:pPr marL="0" indent="0">
              <a:buNone/>
            </a:pPr>
            <a:endParaRPr lang="en-PG" dirty="0"/>
          </a:p>
        </p:txBody>
      </p:sp>
    </p:spTree>
    <p:extLst>
      <p:ext uri="{BB962C8B-B14F-4D97-AF65-F5344CB8AC3E}">
        <p14:creationId xmlns:p14="http://schemas.microsoft.com/office/powerpoint/2010/main" val="127366730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2179</TotalTime>
  <Words>836</Words>
  <Application>Microsoft Office PowerPoint</Application>
  <PresentationFormat>On-screen Show (4:3)</PresentationFormat>
  <Paragraphs>66</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Wingdings</vt:lpstr>
      <vt:lpstr>Clarity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Samuel JUNIATH</dc:creator>
  <cp:lastModifiedBy>Janet Niningi</cp:lastModifiedBy>
  <cp:revision>132</cp:revision>
  <cp:lastPrinted>2026-03-20T01:15:23Z</cp:lastPrinted>
  <dcterms:created xsi:type="dcterms:W3CDTF">2016-03-23T04:55:44Z</dcterms:created>
  <dcterms:modified xsi:type="dcterms:W3CDTF">2026-04-19T22:23:01Z</dcterms:modified>
</cp:coreProperties>
</file>