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74" r:id="rId5"/>
    <p:sldId id="264" r:id="rId6"/>
    <p:sldId id="265" r:id="rId7"/>
    <p:sldId id="266" r:id="rId8"/>
    <p:sldId id="267" r:id="rId9"/>
    <p:sldId id="268" r:id="rId10"/>
    <p:sldId id="269" r:id="rId11"/>
    <p:sldId id="270" r:id="rId12"/>
    <p:sldId id="275" r:id="rId13"/>
    <p:sldId id="271" r:id="rId14"/>
    <p:sldId id="272" r:id="rId15"/>
    <p:sldId id="276" r:id="rId16"/>
    <p:sldId id="277" r:id="rId17"/>
    <p:sldId id="273" r:id="rId18"/>
    <p:sldId id="263" r:id="rId19"/>
    <p:sldId id="278" r:id="rId20"/>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38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31/03/2026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31/03/2026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31/03/2026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31/03/2026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31/03/2026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31/03/2026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31/03/2026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31/03/2026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31/03/2026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31/03/2026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31/03/2026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31/03/2026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a:bodyPr>
          <a:lstStyle/>
          <a:p>
            <a:pPr marL="0" indent="0">
              <a:buNone/>
            </a:pPr>
            <a:r>
              <a:rPr lang="en-AU" i="1" dirty="0"/>
              <a:t>Lecture #4                                                                 </a:t>
            </a:r>
          </a:p>
          <a:p>
            <a:pPr marL="0" indent="0">
              <a:buNone/>
            </a:pPr>
            <a:r>
              <a:rPr lang="en-AU" b="1" u="sng" dirty="0"/>
              <a:t>TOPIC 4: SOCIAL CHANGE, DEVELOPMENT AND EDUCATION  </a:t>
            </a:r>
          </a:p>
          <a:p>
            <a:pPr marL="0" indent="0">
              <a:buNone/>
            </a:pPr>
            <a:r>
              <a:rPr lang="en-AU" sz="2800" b="1" dirty="0"/>
              <a:t>3.1 Outcomes: </a:t>
            </a:r>
            <a:r>
              <a:rPr lang="en-AU" sz="2800" i="1" dirty="0"/>
              <a:t>Upon completion of this topic students can: </a:t>
            </a:r>
            <a:endParaRPr lang="en-PG" i="1" dirty="0"/>
          </a:p>
          <a:p>
            <a:pPr lvl="0"/>
            <a:r>
              <a:rPr lang="en-AU" dirty="0"/>
              <a:t>Define the terms social change and development.    </a:t>
            </a:r>
            <a:endParaRPr lang="en-PG" dirty="0"/>
          </a:p>
          <a:p>
            <a:pPr lvl="0"/>
            <a:r>
              <a:rPr lang="en-AU" dirty="0"/>
              <a:t>Explain the general characteristics of social change. </a:t>
            </a:r>
            <a:endParaRPr lang="en-PG" dirty="0"/>
          </a:p>
          <a:p>
            <a:pPr lvl="0"/>
            <a:r>
              <a:rPr lang="en-AU" dirty="0"/>
              <a:t>Explain the general characteristics of the process of social change.</a:t>
            </a:r>
            <a:endParaRPr lang="en-PG" dirty="0"/>
          </a:p>
          <a:p>
            <a:pPr lvl="0"/>
            <a:r>
              <a:rPr lang="en-AU" dirty="0"/>
              <a:t>State and explain the theories of development.  </a:t>
            </a:r>
            <a:endParaRPr lang="en-PG" dirty="0"/>
          </a:p>
          <a:p>
            <a:pPr marL="0" indent="0">
              <a:buNone/>
            </a:pPr>
            <a:r>
              <a:rPr lang="en-AU" dirty="0"/>
              <a:t> </a:t>
            </a:r>
            <a:endParaRPr lang="en-PG" dirty="0"/>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E28C1B-E902-7EB4-0CC5-43B2BEA5B6FA}"/>
              </a:ext>
            </a:extLst>
          </p:cNvPr>
          <p:cNvSpPr>
            <a:spLocks noGrp="1"/>
          </p:cNvSpPr>
          <p:nvPr>
            <p:ph idx="1"/>
          </p:nvPr>
        </p:nvSpPr>
        <p:spPr>
          <a:xfrm>
            <a:off x="107504" y="476672"/>
            <a:ext cx="8928992" cy="6264696"/>
          </a:xfrm>
        </p:spPr>
        <p:txBody>
          <a:bodyPr/>
          <a:lstStyle/>
          <a:p>
            <a:pPr marL="0" indent="0" algn="just">
              <a:buNone/>
            </a:pPr>
            <a:r>
              <a:rPr lang="en-AU" b="1" dirty="0"/>
              <a:t>Words that have similar meaning to development</a:t>
            </a:r>
            <a:r>
              <a:rPr lang="en-AU" dirty="0"/>
              <a:t>;</a:t>
            </a:r>
          </a:p>
          <a:p>
            <a:pPr algn="just">
              <a:buFont typeface="Wingdings" panose="05000000000000000000" pitchFamily="2" charset="2"/>
              <a:buChar char="ü"/>
            </a:pPr>
            <a:r>
              <a:rPr lang="en-AU" dirty="0"/>
              <a:t> growth</a:t>
            </a:r>
          </a:p>
          <a:p>
            <a:pPr algn="just">
              <a:buFont typeface="Wingdings" panose="05000000000000000000" pitchFamily="2" charset="2"/>
              <a:buChar char="ü"/>
            </a:pPr>
            <a:r>
              <a:rPr lang="en-AU" dirty="0"/>
              <a:t>progress</a:t>
            </a:r>
          </a:p>
          <a:p>
            <a:pPr algn="just">
              <a:buFont typeface="Wingdings" panose="05000000000000000000" pitchFamily="2" charset="2"/>
              <a:buChar char="ü"/>
            </a:pPr>
            <a:r>
              <a:rPr lang="en-AU" dirty="0"/>
              <a:t>positive change</a:t>
            </a:r>
          </a:p>
          <a:p>
            <a:pPr algn="just">
              <a:buFont typeface="Wingdings" panose="05000000000000000000" pitchFamily="2" charset="2"/>
              <a:buChar char="ü"/>
            </a:pPr>
            <a:r>
              <a:rPr lang="en-AU" dirty="0"/>
              <a:t>advancement</a:t>
            </a:r>
          </a:p>
          <a:p>
            <a:pPr algn="just">
              <a:buFont typeface="Wingdings" panose="05000000000000000000" pitchFamily="2" charset="2"/>
              <a:buChar char="ü"/>
            </a:pPr>
            <a:r>
              <a:rPr lang="en-AU" dirty="0"/>
              <a:t> evolution</a:t>
            </a:r>
          </a:p>
          <a:p>
            <a:pPr marL="0" indent="0" algn="just">
              <a:buNone/>
            </a:pPr>
            <a:endParaRPr lang="en-AU" dirty="0"/>
          </a:p>
          <a:p>
            <a:pPr algn="just">
              <a:buFont typeface="Wingdings" panose="05000000000000000000" pitchFamily="2" charset="2"/>
              <a:buChar char="q"/>
            </a:pPr>
            <a:r>
              <a:rPr lang="en-AU" dirty="0"/>
              <a:t>Development is the notion of change and evolution in individuals and societies which have innate biological, psychological and social capacities which can be evaluated in terms of their actualisations i.e. development is any change which promotes these dimensions or potential (Fagerlind &amp; Saha,1989).  </a:t>
            </a:r>
            <a:endParaRPr lang="en-PG" dirty="0"/>
          </a:p>
          <a:p>
            <a:pPr marL="0" indent="0">
              <a:buNone/>
            </a:pPr>
            <a:endParaRPr lang="en-PG" dirty="0"/>
          </a:p>
        </p:txBody>
      </p:sp>
    </p:spTree>
    <p:extLst>
      <p:ext uri="{BB962C8B-B14F-4D97-AF65-F5344CB8AC3E}">
        <p14:creationId xmlns:p14="http://schemas.microsoft.com/office/powerpoint/2010/main" val="2890575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C7EA9B-F7D8-7C2E-21A1-260CF48A253A}"/>
              </a:ext>
            </a:extLst>
          </p:cNvPr>
          <p:cNvSpPr>
            <a:spLocks noGrp="1"/>
          </p:cNvSpPr>
          <p:nvPr>
            <p:ph idx="1"/>
          </p:nvPr>
        </p:nvSpPr>
        <p:spPr>
          <a:xfrm>
            <a:off x="107504" y="404664"/>
            <a:ext cx="8928992" cy="6336704"/>
          </a:xfrm>
        </p:spPr>
        <p:txBody>
          <a:bodyPr>
            <a:normAutofit fontScale="25000" lnSpcReduction="20000"/>
          </a:bodyPr>
          <a:lstStyle/>
          <a:p>
            <a:pPr algn="just"/>
            <a:endParaRPr lang="en-AU" sz="2800" dirty="0"/>
          </a:p>
          <a:p>
            <a:pPr marL="0" indent="0" algn="just">
              <a:buNone/>
            </a:pPr>
            <a:r>
              <a:rPr lang="en-AU" sz="9600" b="1" dirty="0"/>
              <a:t>Measurements of Development</a:t>
            </a:r>
          </a:p>
          <a:p>
            <a:pPr algn="just"/>
            <a:r>
              <a:rPr lang="en-AU" sz="9600" dirty="0"/>
              <a:t>measured purely using economic criteria i.e. using GDP and GNP per capita. </a:t>
            </a:r>
          </a:p>
          <a:p>
            <a:pPr algn="just"/>
            <a:endParaRPr lang="en-AU" sz="9600" dirty="0"/>
          </a:p>
          <a:p>
            <a:pPr algn="just"/>
            <a:r>
              <a:rPr lang="en-AU" sz="9600" dirty="0"/>
              <a:t>Former development is obtained by dividing the monetary value of all goods and services produced in a country by its total population. </a:t>
            </a:r>
          </a:p>
          <a:p>
            <a:pPr algn="just"/>
            <a:endParaRPr lang="en-AU" sz="9600" dirty="0"/>
          </a:p>
          <a:p>
            <a:pPr algn="just"/>
            <a:r>
              <a:rPr lang="en-AU" sz="9600" dirty="0"/>
              <a:t>PNG does quite well with about $800/capita, making it a middle-income country. </a:t>
            </a:r>
          </a:p>
          <a:p>
            <a:pPr marL="0" indent="0" algn="just">
              <a:buNone/>
            </a:pPr>
            <a:endParaRPr lang="en-AU" sz="9600" dirty="0"/>
          </a:p>
          <a:p>
            <a:pPr algn="just"/>
            <a:r>
              <a:rPr lang="en-AU" sz="9600" dirty="0"/>
              <a:t>However, recently an increasing number of definitions, often involving culture, social well-being and political rights, have been suggested as alternatives because they emphasis ‘quality of life’ in contrast to just ‘standard of living’. </a:t>
            </a:r>
          </a:p>
          <a:p>
            <a:pPr algn="just"/>
            <a:endParaRPr lang="en-AU" sz="9600" dirty="0"/>
          </a:p>
          <a:p>
            <a:pPr marL="0" indent="0" algn="just">
              <a:buNone/>
            </a:pPr>
            <a:r>
              <a:rPr lang="en-AU" sz="9600" dirty="0"/>
              <a:t> </a:t>
            </a:r>
            <a:endParaRPr lang="en-PG" sz="9600" dirty="0"/>
          </a:p>
          <a:p>
            <a:pPr marL="0" indent="0">
              <a:buNone/>
            </a:pPr>
            <a:endParaRPr lang="en-PG" dirty="0"/>
          </a:p>
        </p:txBody>
      </p:sp>
    </p:spTree>
    <p:extLst>
      <p:ext uri="{BB962C8B-B14F-4D97-AF65-F5344CB8AC3E}">
        <p14:creationId xmlns:p14="http://schemas.microsoft.com/office/powerpoint/2010/main" val="268033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3012E3-B36F-5372-0DE2-F18AB60C3815}"/>
              </a:ext>
            </a:extLst>
          </p:cNvPr>
          <p:cNvSpPr>
            <a:spLocks noGrp="1"/>
          </p:cNvSpPr>
          <p:nvPr>
            <p:ph idx="1"/>
          </p:nvPr>
        </p:nvSpPr>
        <p:spPr>
          <a:xfrm>
            <a:off x="107504" y="476672"/>
            <a:ext cx="8928992" cy="6264696"/>
          </a:xfrm>
        </p:spPr>
        <p:txBody>
          <a:bodyPr/>
          <a:lstStyle/>
          <a:p>
            <a:pPr algn="just"/>
            <a:r>
              <a:rPr lang="en-AU" dirty="0"/>
              <a:t>As a result of these criticisms, the UN developed in the 1990’s the Human Development Index (HDI), which gives every country a score between 0 and 1, based on its citizen’s </a:t>
            </a:r>
            <a:r>
              <a:rPr lang="en-AU" b="1" i="1" dirty="0"/>
              <a:t>longevity</a:t>
            </a:r>
            <a:r>
              <a:rPr lang="en-AU" i="1" dirty="0"/>
              <a:t>, </a:t>
            </a:r>
            <a:r>
              <a:rPr lang="en-AU" b="1" i="1" dirty="0"/>
              <a:t>education</a:t>
            </a:r>
            <a:r>
              <a:rPr lang="en-AU" i="1" dirty="0"/>
              <a:t> and </a:t>
            </a:r>
            <a:r>
              <a:rPr lang="en-AU" b="1" i="1" dirty="0"/>
              <a:t>income</a:t>
            </a:r>
            <a:r>
              <a:rPr lang="en-AU" dirty="0"/>
              <a:t>. </a:t>
            </a:r>
          </a:p>
          <a:p>
            <a:pPr algn="just"/>
            <a:endParaRPr lang="en-AU" dirty="0"/>
          </a:p>
          <a:p>
            <a:pPr algn="just"/>
            <a:r>
              <a:rPr lang="en-AU" dirty="0"/>
              <a:t>Other factors sometimes used to measure development include </a:t>
            </a:r>
            <a:r>
              <a:rPr lang="en-AU" i="1" dirty="0"/>
              <a:t>human rights, freedom, prevalence of diseases, density of communication networks, circulation of newspapers, number of cars, TV’s and telephones. </a:t>
            </a:r>
            <a:endParaRPr lang="en-PG" i="1" dirty="0"/>
          </a:p>
          <a:p>
            <a:pPr marL="0" indent="0">
              <a:buNone/>
            </a:pPr>
            <a:endParaRPr lang="en-PG" dirty="0"/>
          </a:p>
        </p:txBody>
      </p:sp>
    </p:spTree>
    <p:extLst>
      <p:ext uri="{BB962C8B-B14F-4D97-AF65-F5344CB8AC3E}">
        <p14:creationId xmlns:p14="http://schemas.microsoft.com/office/powerpoint/2010/main" val="4056988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A9DE94-6A1B-9F68-4E95-D527BA556E3E}"/>
              </a:ext>
            </a:extLst>
          </p:cNvPr>
          <p:cNvSpPr>
            <a:spLocks noGrp="1"/>
          </p:cNvSpPr>
          <p:nvPr>
            <p:ph idx="1"/>
          </p:nvPr>
        </p:nvSpPr>
        <p:spPr>
          <a:xfrm>
            <a:off x="107504" y="476672"/>
            <a:ext cx="8784976" cy="6264696"/>
          </a:xfrm>
        </p:spPr>
        <p:txBody>
          <a:bodyPr>
            <a:normAutofit lnSpcReduction="10000"/>
          </a:bodyPr>
          <a:lstStyle/>
          <a:p>
            <a:pPr marL="0" indent="0">
              <a:buNone/>
            </a:pPr>
            <a:r>
              <a:rPr lang="en-AU" b="1" dirty="0"/>
              <a:t>Human Development paradigm also emphasises that there are four essential components</a:t>
            </a:r>
            <a:r>
              <a:rPr lang="en-AU" dirty="0"/>
              <a:t>. </a:t>
            </a:r>
            <a:endParaRPr lang="en-PG" dirty="0"/>
          </a:p>
          <a:p>
            <a:pPr marL="0" indent="0">
              <a:buNone/>
            </a:pPr>
            <a:r>
              <a:rPr lang="en-AU" dirty="0"/>
              <a:t> </a:t>
            </a:r>
            <a:endParaRPr lang="en-PG" dirty="0"/>
          </a:p>
          <a:p>
            <a:pPr lvl="0" algn="just"/>
            <a:r>
              <a:rPr lang="en-AU" b="1" dirty="0"/>
              <a:t>Productivity</a:t>
            </a:r>
            <a:r>
              <a:rPr lang="en-AU" dirty="0"/>
              <a:t> – People must be enabled to increase their productivity and to participate fully in the process of income generation and remunerative employment i.e. the </a:t>
            </a:r>
            <a:r>
              <a:rPr lang="en-AU" b="1" dirty="0"/>
              <a:t>economy</a:t>
            </a:r>
            <a:r>
              <a:rPr lang="en-AU" dirty="0"/>
              <a:t>. </a:t>
            </a:r>
            <a:endParaRPr lang="en-PG" dirty="0"/>
          </a:p>
          <a:p>
            <a:pPr lvl="0" algn="just"/>
            <a:r>
              <a:rPr lang="en-AU" b="1" dirty="0"/>
              <a:t>Equity</a:t>
            </a:r>
            <a:r>
              <a:rPr lang="en-AU" dirty="0"/>
              <a:t>– People must have access to equal opportunities. All barriers to economic and political opportunities must be eliminated so that people can participate in and benefit from these opportunities. </a:t>
            </a:r>
            <a:endParaRPr lang="en-PG" dirty="0"/>
          </a:p>
          <a:p>
            <a:pPr lvl="0" algn="just"/>
            <a:r>
              <a:rPr lang="en-AU" b="1" dirty="0"/>
              <a:t>Sustainability </a:t>
            </a:r>
            <a:r>
              <a:rPr lang="en-AU" dirty="0"/>
              <a:t>– Access to opportunities must be ensured for present and future generations. All forms of physical, human and environmental capital should be replenished. </a:t>
            </a:r>
            <a:endParaRPr lang="en-PG" dirty="0"/>
          </a:p>
          <a:p>
            <a:pPr lvl="0" algn="just"/>
            <a:r>
              <a:rPr lang="en-AU" b="1" dirty="0"/>
              <a:t>Empowerment</a:t>
            </a:r>
            <a:r>
              <a:rPr lang="en-AU" dirty="0"/>
              <a:t>- Development must be </a:t>
            </a:r>
            <a:r>
              <a:rPr lang="en-AU" u="sng" dirty="0"/>
              <a:t>by</a:t>
            </a:r>
            <a:r>
              <a:rPr lang="en-AU" dirty="0"/>
              <a:t> the people, not only for them. People must participate fully in the decisions and processes that shape their lives. </a:t>
            </a:r>
            <a:endParaRPr lang="en-PG" dirty="0"/>
          </a:p>
          <a:p>
            <a:pPr marL="0" indent="0">
              <a:buNone/>
            </a:pPr>
            <a:endParaRPr lang="en-PG" dirty="0"/>
          </a:p>
        </p:txBody>
      </p:sp>
    </p:spTree>
    <p:extLst>
      <p:ext uri="{BB962C8B-B14F-4D97-AF65-F5344CB8AC3E}">
        <p14:creationId xmlns:p14="http://schemas.microsoft.com/office/powerpoint/2010/main" val="4238823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30274F-C5B2-71F4-A219-D5DD13215D8A}"/>
              </a:ext>
            </a:extLst>
          </p:cNvPr>
          <p:cNvSpPr>
            <a:spLocks noGrp="1"/>
          </p:cNvSpPr>
          <p:nvPr>
            <p:ph idx="1"/>
          </p:nvPr>
        </p:nvSpPr>
        <p:spPr>
          <a:xfrm>
            <a:off x="179512" y="548680"/>
            <a:ext cx="8856984" cy="6192688"/>
          </a:xfrm>
        </p:spPr>
        <p:txBody>
          <a:bodyPr>
            <a:normAutofit lnSpcReduction="10000"/>
          </a:bodyPr>
          <a:lstStyle/>
          <a:p>
            <a:pPr marL="0" indent="0">
              <a:buNone/>
            </a:pPr>
            <a:r>
              <a:rPr lang="en-AU" sz="4000" b="1" dirty="0"/>
              <a:t>4.4 Theories of development </a:t>
            </a:r>
            <a:endParaRPr lang="en-PG" sz="4000" dirty="0"/>
          </a:p>
          <a:p>
            <a:pPr lvl="0" algn="just"/>
            <a:r>
              <a:rPr lang="en-AU" sz="2800" b="1" dirty="0"/>
              <a:t>Structural – Functionalism </a:t>
            </a:r>
            <a:r>
              <a:rPr lang="en-AU" sz="2800" dirty="0"/>
              <a:t>–society is seen as a system of interrelated parts e.g. religion, education and economy which are all striving for equilibrium or harmony between themselves. </a:t>
            </a:r>
          </a:p>
          <a:p>
            <a:pPr marL="0" lvl="0" indent="0" algn="just">
              <a:buNone/>
            </a:pPr>
            <a:endParaRPr lang="en-AU" sz="2800" dirty="0"/>
          </a:p>
          <a:p>
            <a:pPr algn="just"/>
            <a:r>
              <a:rPr lang="en-AU" sz="2800" b="1" dirty="0"/>
              <a:t>Modernisation theory- </a:t>
            </a:r>
            <a:r>
              <a:rPr lang="en-AU" sz="2800" dirty="0"/>
              <a:t>This is an approach to global change maintaining that traditional societies will gradually be transformed by industrialisation to resemble developed countries. It suggests that all societies should strive to be modern and industrialised. It characterises modernisation as revolutionary, complex, systematic, global, irreversible and progressive. </a:t>
            </a:r>
            <a:endParaRPr lang="en-PG" sz="2800" dirty="0"/>
          </a:p>
          <a:p>
            <a:pPr lvl="0" algn="just"/>
            <a:endParaRPr lang="en-PG" sz="2800" dirty="0"/>
          </a:p>
          <a:p>
            <a:endParaRPr lang="en-PG" dirty="0"/>
          </a:p>
        </p:txBody>
      </p:sp>
    </p:spTree>
    <p:extLst>
      <p:ext uri="{BB962C8B-B14F-4D97-AF65-F5344CB8AC3E}">
        <p14:creationId xmlns:p14="http://schemas.microsoft.com/office/powerpoint/2010/main" val="456670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6ABBF9-91C4-9605-3F9E-6B7259F9D52C}"/>
              </a:ext>
            </a:extLst>
          </p:cNvPr>
          <p:cNvSpPr>
            <a:spLocks noGrp="1"/>
          </p:cNvSpPr>
          <p:nvPr>
            <p:ph idx="1"/>
          </p:nvPr>
        </p:nvSpPr>
        <p:spPr>
          <a:xfrm>
            <a:off x="179512" y="548680"/>
            <a:ext cx="8784976" cy="6192688"/>
          </a:xfrm>
        </p:spPr>
        <p:txBody>
          <a:bodyPr>
            <a:normAutofit/>
          </a:bodyPr>
          <a:lstStyle/>
          <a:p>
            <a:pPr algn="just"/>
            <a:r>
              <a:rPr lang="en-AU" b="1" dirty="0"/>
              <a:t>Human Capital theory </a:t>
            </a:r>
            <a:r>
              <a:rPr lang="en-AU" dirty="0"/>
              <a:t>– This theory states that the most efficient path to the national development of any society lies in the improvement of its population i.e. its human capital and that education is an integral productive investment that will lead to economic growth. </a:t>
            </a:r>
          </a:p>
          <a:p>
            <a:pPr algn="just"/>
            <a:r>
              <a:rPr lang="en-AU" b="1" dirty="0"/>
              <a:t>Marxist theory </a:t>
            </a:r>
            <a:r>
              <a:rPr lang="en-AU" dirty="0"/>
              <a:t>–society is divided into the exploiting (bourgeoisie) and exploited who are all in conflict. He believed society progressed from primitive, through slavery, feudalism, capitalism, socialism and finally communism through revolution. It has been criticised for being too aggressive, simplistic and essentially out-of-date.   </a:t>
            </a:r>
            <a:endParaRPr lang="en-PG" dirty="0"/>
          </a:p>
          <a:p>
            <a:pPr algn="just"/>
            <a:endParaRPr lang="en-PG" dirty="0"/>
          </a:p>
          <a:p>
            <a:pPr lvl="0" algn="just"/>
            <a:endParaRPr lang="en-PG" dirty="0"/>
          </a:p>
        </p:txBody>
      </p:sp>
    </p:spTree>
    <p:extLst>
      <p:ext uri="{BB962C8B-B14F-4D97-AF65-F5344CB8AC3E}">
        <p14:creationId xmlns:p14="http://schemas.microsoft.com/office/powerpoint/2010/main" val="635437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25824-5BA0-68DE-049E-5E6C30F22727}"/>
              </a:ext>
            </a:extLst>
          </p:cNvPr>
          <p:cNvSpPr>
            <a:spLocks noGrp="1"/>
          </p:cNvSpPr>
          <p:nvPr>
            <p:ph idx="1"/>
          </p:nvPr>
        </p:nvSpPr>
        <p:spPr>
          <a:xfrm>
            <a:off x="107504" y="476672"/>
            <a:ext cx="8928992" cy="6192688"/>
          </a:xfrm>
        </p:spPr>
        <p:txBody>
          <a:bodyPr/>
          <a:lstStyle/>
          <a:p>
            <a:pPr marL="0" indent="0">
              <a:buNone/>
            </a:pPr>
            <a:r>
              <a:rPr lang="en-AU" b="1" dirty="0"/>
              <a:t>Dependency theory </a:t>
            </a:r>
            <a:r>
              <a:rPr lang="en-AU" dirty="0"/>
              <a:t>– This theory considers development and underdevelopment within and between societies are inversely related i.e. the development of central (metropole) societies causes the underdevelopment of peripheral (satellite) societies. It therefore focuses on the extent to which poor countries are dependent on the rich. While in strong disagreement with modernisation theory, it can be criticised for being too simplistic, absolving governments of their responsibilities and disengaging from western countries that want to help. This could mean they end up worse than they already are. </a:t>
            </a:r>
            <a:endParaRPr lang="en-PG" dirty="0"/>
          </a:p>
          <a:p>
            <a:pPr marL="0" indent="0">
              <a:buNone/>
            </a:pPr>
            <a:endParaRPr lang="en-PG" dirty="0"/>
          </a:p>
        </p:txBody>
      </p:sp>
    </p:spTree>
    <p:extLst>
      <p:ext uri="{BB962C8B-B14F-4D97-AF65-F5344CB8AC3E}">
        <p14:creationId xmlns:p14="http://schemas.microsoft.com/office/powerpoint/2010/main" val="2290742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23BB9B-2532-3979-E4BC-A9F7129B14FB}"/>
              </a:ext>
            </a:extLst>
          </p:cNvPr>
          <p:cNvSpPr>
            <a:spLocks noGrp="1"/>
          </p:cNvSpPr>
          <p:nvPr>
            <p:ph idx="1"/>
          </p:nvPr>
        </p:nvSpPr>
        <p:spPr>
          <a:xfrm>
            <a:off x="179512" y="548680"/>
            <a:ext cx="8856984" cy="6192688"/>
          </a:xfrm>
        </p:spPr>
        <p:txBody>
          <a:bodyPr>
            <a:normAutofit/>
          </a:bodyPr>
          <a:lstStyle/>
          <a:p>
            <a:pPr lvl="0" algn="just"/>
            <a:r>
              <a:rPr lang="en-AU" sz="2600" b="1" dirty="0"/>
              <a:t>Liberation theory </a:t>
            </a:r>
            <a:r>
              <a:rPr lang="en-AU" sz="2600" dirty="0"/>
              <a:t>– This postulate underdeveloped societies are oppressed by the power holders who control all resources and that main remedy for overcoming this oppression lies in education of the oppressed to be aware of their condition. In this theory, education, believed to bring liberation and then development. </a:t>
            </a:r>
            <a:endParaRPr lang="en-PG" dirty="0"/>
          </a:p>
        </p:txBody>
      </p:sp>
    </p:spTree>
    <p:extLst>
      <p:ext uri="{BB962C8B-B14F-4D97-AF65-F5344CB8AC3E}">
        <p14:creationId xmlns:p14="http://schemas.microsoft.com/office/powerpoint/2010/main" val="2230425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7FCEFF-4A11-77E9-6A7E-F188426E846F}"/>
              </a:ext>
            </a:extLst>
          </p:cNvPr>
          <p:cNvSpPr>
            <a:spLocks noGrp="1"/>
          </p:cNvSpPr>
          <p:nvPr>
            <p:ph idx="1"/>
          </p:nvPr>
        </p:nvSpPr>
        <p:spPr>
          <a:xfrm>
            <a:off x="107504" y="620688"/>
            <a:ext cx="8928992" cy="6192688"/>
          </a:xfrm>
        </p:spPr>
        <p:txBody>
          <a:bodyPr/>
          <a:lstStyle/>
          <a:p>
            <a:pPr marL="0" indent="0">
              <a:buNone/>
            </a:pPr>
            <a:r>
              <a:rPr lang="en-US" b="1" dirty="0">
                <a:latin typeface="Times New Roman" panose="02020603050405020304" pitchFamily="18" charset="0"/>
                <a:ea typeface="Times New Roman" panose="02020603050405020304" pitchFamily="18" charset="0"/>
                <a:cs typeface="Times New Roman" panose="02020603050405020304" pitchFamily="18" charset="0"/>
              </a:rPr>
              <a:t>4.5 Education</a:t>
            </a:r>
          </a:p>
          <a:p>
            <a:pPr>
              <a:buFont typeface="Wingdings" panose="05000000000000000000" pitchFamily="2" charset="2"/>
              <a:buChar char="§"/>
            </a:pPr>
            <a:r>
              <a:rPr lang="en-GB" dirty="0"/>
              <a:t>Simply refers to transmission of knowledge, skills and attitude from one person to another for development of character traits.</a:t>
            </a:r>
            <a:endParaRPr lang="en-US"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Education plays a crucial role in both change and development by equipping individuals with knowledge, skills, and critical thinking abilities necessary for societal progress. It fosters social mobility, reduces inequalities, and promotes innovation, making it a key driver of modernization and transformation. Together, these elements contribute to the continuous evolution of societies, influencing how people interact, work, and improve their quality of life. </a:t>
            </a:r>
          </a:p>
          <a:p>
            <a:pPr marL="0" indent="0" algn="just">
              <a:buNone/>
            </a:pPr>
            <a:endParaRPr lang="en-US" sz="2800" dirty="0">
              <a:latin typeface="Times New Roman" panose="02020603050405020304" pitchFamily="18" charset="0"/>
              <a:cs typeface="Times New Roman" panose="02020603050405020304" pitchFamily="18" charset="0"/>
            </a:endParaRPr>
          </a:p>
          <a:p>
            <a:pPr marL="0" indent="0" algn="just">
              <a:buNone/>
            </a:pPr>
            <a:endParaRPr lang="en-PG" dirty="0"/>
          </a:p>
        </p:txBody>
      </p:sp>
    </p:spTree>
    <p:extLst>
      <p:ext uri="{BB962C8B-B14F-4D97-AF65-F5344CB8AC3E}">
        <p14:creationId xmlns:p14="http://schemas.microsoft.com/office/powerpoint/2010/main" val="566774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BA821B-6194-05E0-DF59-4AB3CE15ECDF}"/>
              </a:ext>
            </a:extLst>
          </p:cNvPr>
          <p:cNvSpPr>
            <a:spLocks noGrp="1"/>
          </p:cNvSpPr>
          <p:nvPr>
            <p:ph idx="1"/>
          </p:nvPr>
        </p:nvSpPr>
        <p:spPr>
          <a:xfrm>
            <a:off x="107504" y="404664"/>
            <a:ext cx="9001000" cy="6336704"/>
          </a:xfrm>
        </p:spPr>
        <p:txBody>
          <a:bodyPr/>
          <a:lstStyle/>
          <a:p>
            <a:pPr lvl="0"/>
            <a:endParaRPr lang="en-AU" dirty="0"/>
          </a:p>
          <a:p>
            <a:pPr marL="0" lvl="0" indent="0">
              <a:buNone/>
            </a:pPr>
            <a:r>
              <a:rPr lang="en-AU" b="1" dirty="0"/>
              <a:t>Tutorial Questions </a:t>
            </a:r>
          </a:p>
          <a:p>
            <a:pPr lvl="0"/>
            <a:r>
              <a:rPr lang="en-AU" dirty="0"/>
              <a:t>What is the difference between social change and development?    </a:t>
            </a:r>
            <a:endParaRPr lang="en-PG" dirty="0"/>
          </a:p>
          <a:p>
            <a:pPr lvl="0"/>
            <a:r>
              <a:rPr lang="en-AU" dirty="0"/>
              <a:t>What are the general characteristics of social change?</a:t>
            </a:r>
            <a:endParaRPr lang="en-PG" dirty="0"/>
          </a:p>
          <a:p>
            <a:pPr lvl="0"/>
            <a:r>
              <a:rPr lang="en-AU" dirty="0"/>
              <a:t>What are the general characteristics of the process of social change?</a:t>
            </a:r>
            <a:endParaRPr lang="en-PG" dirty="0"/>
          </a:p>
          <a:p>
            <a:pPr lvl="0"/>
            <a:r>
              <a:rPr lang="en-AU"/>
              <a:t>What are </a:t>
            </a:r>
            <a:r>
              <a:rPr lang="en-AU" dirty="0"/>
              <a:t>the theories </a:t>
            </a:r>
            <a:r>
              <a:rPr lang="en-AU"/>
              <a:t>of development?</a:t>
            </a:r>
            <a:endParaRPr lang="en-PG" dirty="0"/>
          </a:p>
          <a:p>
            <a:pPr marL="0" indent="0">
              <a:buNone/>
            </a:pPr>
            <a:endParaRPr lang="en-PG" dirty="0"/>
          </a:p>
        </p:txBody>
      </p:sp>
    </p:spTree>
    <p:extLst>
      <p:ext uri="{BB962C8B-B14F-4D97-AF65-F5344CB8AC3E}">
        <p14:creationId xmlns:p14="http://schemas.microsoft.com/office/powerpoint/2010/main" val="275113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DE3B24-40A9-8671-1354-034B4F7FC10C}"/>
              </a:ext>
            </a:extLst>
          </p:cNvPr>
          <p:cNvSpPr>
            <a:spLocks noGrp="1"/>
          </p:cNvSpPr>
          <p:nvPr>
            <p:ph idx="1"/>
          </p:nvPr>
        </p:nvSpPr>
        <p:spPr>
          <a:xfrm>
            <a:off x="107504" y="476672"/>
            <a:ext cx="8928992" cy="6264696"/>
          </a:xfrm>
        </p:spPr>
        <p:txBody>
          <a:bodyPr/>
          <a:lstStyle/>
          <a:p>
            <a:pPr marL="0" indent="0">
              <a:buNone/>
            </a:pPr>
            <a:r>
              <a:rPr lang="en-AU" b="1" dirty="0"/>
              <a:t>4.2 Introduction </a:t>
            </a:r>
            <a:endParaRPr lang="en-PG" dirty="0"/>
          </a:p>
          <a:p>
            <a:pPr marL="0" indent="0">
              <a:buNone/>
            </a:pPr>
            <a:r>
              <a:rPr lang="en-US" dirty="0"/>
              <a:t>Welcome to lecture four on social change, development and education!</a:t>
            </a:r>
          </a:p>
          <a:p>
            <a:pPr marL="0" lvl="0" indent="0">
              <a:buNone/>
            </a:pPr>
            <a:r>
              <a:rPr lang="en-AU" dirty="0"/>
              <a:t>This lecture covers the;</a:t>
            </a:r>
          </a:p>
          <a:p>
            <a:pPr lvl="0"/>
            <a:r>
              <a:rPr lang="en-AU" dirty="0"/>
              <a:t>terms social change and development.    </a:t>
            </a:r>
            <a:endParaRPr lang="en-PG" dirty="0"/>
          </a:p>
          <a:p>
            <a:pPr lvl="0"/>
            <a:r>
              <a:rPr lang="en-AU" dirty="0"/>
              <a:t>general characteristics of social change. </a:t>
            </a:r>
            <a:endParaRPr lang="en-PG" dirty="0"/>
          </a:p>
          <a:p>
            <a:pPr lvl="0"/>
            <a:r>
              <a:rPr lang="en-AU" dirty="0"/>
              <a:t>general characteristics of the process of social change </a:t>
            </a:r>
            <a:endParaRPr lang="en-PG" dirty="0"/>
          </a:p>
          <a:p>
            <a:pPr lvl="0"/>
            <a:r>
              <a:rPr lang="en-AU" dirty="0"/>
              <a:t> theories of development  </a:t>
            </a:r>
            <a:endParaRPr lang="en-PG" dirty="0"/>
          </a:p>
          <a:p>
            <a:pPr marL="0" indent="0">
              <a:buNone/>
            </a:pPr>
            <a:endParaRPr lang="en-PG" dirty="0"/>
          </a:p>
        </p:txBody>
      </p:sp>
    </p:spTree>
    <p:extLst>
      <p:ext uri="{BB962C8B-B14F-4D97-AF65-F5344CB8AC3E}">
        <p14:creationId xmlns:p14="http://schemas.microsoft.com/office/powerpoint/2010/main" val="3084660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95F51D-DE78-AD9F-4438-C2E5AD649034}"/>
              </a:ext>
            </a:extLst>
          </p:cNvPr>
          <p:cNvSpPr>
            <a:spLocks noGrp="1"/>
          </p:cNvSpPr>
          <p:nvPr>
            <p:ph idx="1"/>
          </p:nvPr>
        </p:nvSpPr>
        <p:spPr>
          <a:xfrm>
            <a:off x="179512" y="476672"/>
            <a:ext cx="8784976" cy="6264696"/>
          </a:xfrm>
        </p:spPr>
        <p:txBody>
          <a:bodyPr>
            <a:normAutofit/>
          </a:bodyPr>
          <a:lstStyle/>
          <a:p>
            <a:pPr algn="just">
              <a:lnSpc>
                <a:spcPct val="150000"/>
              </a:lnSpc>
              <a:spcAft>
                <a:spcPts val="1000"/>
              </a:spcAft>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4.3 Social Change </a:t>
            </a:r>
          </a:p>
          <a:p>
            <a:pPr algn="just">
              <a:lnSpc>
                <a:spcPct val="150000"/>
              </a:lnSpc>
              <a:spcAft>
                <a:spcPts val="1000"/>
              </a:spcAft>
              <a:buFont typeface="Wingdings" panose="05000000000000000000" pitchFamily="2"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Social change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refers to significant shifts in social structures, cultural norms, and institutions, often driven by technological advancements, economic shifts, political movements, or environmental factors. </a:t>
            </a:r>
          </a:p>
          <a:p>
            <a:pPr algn="just">
              <a:lnSpc>
                <a:spcPct val="150000"/>
              </a:lnSpc>
              <a:spcAft>
                <a:spcPts val="1000"/>
              </a:spcAft>
              <a:buFont typeface="Wingdings" panose="05000000000000000000" pitchFamily="2" charset="2"/>
              <a:buChar char="§"/>
            </a:pPr>
            <a:r>
              <a:rPr lang="en-AU" dirty="0"/>
              <a:t>It may also be defined as the transformation of culture and social institutions over time that is reflected in the life patterns of individuals. </a:t>
            </a:r>
          </a:p>
          <a:p>
            <a:pPr marL="0" indent="0" algn="just">
              <a:lnSpc>
                <a:spcPct val="150000"/>
              </a:lnSpc>
              <a:spcAft>
                <a:spcPts val="1000"/>
              </a:spcAft>
              <a:buNone/>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PG" dirty="0"/>
          </a:p>
        </p:txBody>
      </p:sp>
    </p:spTree>
    <p:extLst>
      <p:ext uri="{BB962C8B-B14F-4D97-AF65-F5344CB8AC3E}">
        <p14:creationId xmlns:p14="http://schemas.microsoft.com/office/powerpoint/2010/main" val="94334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FCC93CE-4F76-78E9-811F-AF724DA59227}"/>
              </a:ext>
            </a:extLst>
          </p:cNvPr>
          <p:cNvSpPr>
            <a:spLocks noGrp="1"/>
          </p:cNvSpPr>
          <p:nvPr>
            <p:ph idx="1"/>
          </p:nvPr>
        </p:nvSpPr>
        <p:spPr>
          <a:xfrm>
            <a:off x="107504" y="548680"/>
            <a:ext cx="8928992" cy="6120680"/>
          </a:xfrm>
        </p:spPr>
        <p:txBody>
          <a:bodyPr/>
          <a:lstStyle/>
          <a:p>
            <a:pPr marL="0" indent="0">
              <a:buNone/>
            </a:pPr>
            <a:r>
              <a:rPr lang="en-AU" i="1" dirty="0"/>
              <a:t>The diagram below shows the social change in different areas. </a:t>
            </a:r>
            <a:endParaRPr lang="en-PG" dirty="0"/>
          </a:p>
          <a:p>
            <a:pPr marL="0" indent="0">
              <a:buNone/>
            </a:pPr>
            <a:endParaRPr lang="en-PG" dirty="0"/>
          </a:p>
        </p:txBody>
      </p:sp>
      <p:pic>
        <p:nvPicPr>
          <p:cNvPr id="9" name="Picture 8">
            <a:extLst>
              <a:ext uri="{FF2B5EF4-FFF2-40B4-BE49-F238E27FC236}">
                <a16:creationId xmlns:a16="http://schemas.microsoft.com/office/drawing/2014/main" id="{498D89C8-3CC4-7EE2-40A6-A769015450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412776"/>
            <a:ext cx="8424936" cy="5112568"/>
          </a:xfrm>
          <a:prstGeom prst="rect">
            <a:avLst/>
          </a:prstGeom>
        </p:spPr>
      </p:pic>
    </p:spTree>
    <p:extLst>
      <p:ext uri="{BB962C8B-B14F-4D97-AF65-F5344CB8AC3E}">
        <p14:creationId xmlns:p14="http://schemas.microsoft.com/office/powerpoint/2010/main" val="3507435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DE7D74-FDC5-5E09-EB5D-BB141E631B3B}"/>
              </a:ext>
            </a:extLst>
          </p:cNvPr>
          <p:cNvSpPr>
            <a:spLocks noGrp="1"/>
          </p:cNvSpPr>
          <p:nvPr>
            <p:ph idx="1"/>
          </p:nvPr>
        </p:nvSpPr>
        <p:spPr>
          <a:xfrm>
            <a:off x="35496" y="548680"/>
            <a:ext cx="9001000" cy="6192688"/>
          </a:xfrm>
        </p:spPr>
        <p:txBody>
          <a:bodyPr>
            <a:normAutofit fontScale="92500" lnSpcReduction="20000"/>
          </a:bodyPr>
          <a:lstStyle/>
          <a:p>
            <a:pPr>
              <a:buFont typeface="Wingdings" panose="05000000000000000000" pitchFamily="2" charset="2"/>
              <a:buChar char="q"/>
            </a:pPr>
            <a:r>
              <a:rPr lang="en-AU" sz="2600" b="1" dirty="0"/>
              <a:t>The process of social change has four general characteristics</a:t>
            </a:r>
            <a:r>
              <a:rPr lang="en-AU" dirty="0"/>
              <a:t>. </a:t>
            </a:r>
            <a:endParaRPr lang="en-PG" dirty="0"/>
          </a:p>
          <a:p>
            <a:pPr algn="just"/>
            <a:r>
              <a:rPr lang="en-AU" dirty="0"/>
              <a:t>1. </a:t>
            </a:r>
            <a:r>
              <a:rPr lang="en-AU" sz="2600" b="1" dirty="0"/>
              <a:t>Social change </a:t>
            </a:r>
            <a:r>
              <a:rPr lang="en-AU" sz="2600" dirty="0"/>
              <a:t>is </a:t>
            </a:r>
            <a:r>
              <a:rPr lang="en-AU" sz="2600" b="1" i="1" dirty="0"/>
              <a:t>universal</a:t>
            </a:r>
            <a:r>
              <a:rPr lang="en-AU" sz="2600" dirty="0"/>
              <a:t> but </a:t>
            </a:r>
            <a:r>
              <a:rPr lang="en-AU" sz="2600" b="1" i="1" dirty="0"/>
              <a:t>variable</a:t>
            </a:r>
            <a:r>
              <a:rPr lang="en-AU" sz="2600" dirty="0"/>
              <a:t>. However, it is important to remember they do not always change at the same rate e.g. hunter-gatherer societies change more slowly than industrialised societies. </a:t>
            </a:r>
            <a:endParaRPr lang="en-PG" sz="2600" dirty="0"/>
          </a:p>
          <a:p>
            <a:pPr algn="just"/>
            <a:r>
              <a:rPr lang="en-AU" sz="2600" dirty="0"/>
              <a:t>2. </a:t>
            </a:r>
            <a:r>
              <a:rPr lang="en-AU" sz="2600" b="1" dirty="0"/>
              <a:t>Social Change </a:t>
            </a:r>
            <a:r>
              <a:rPr lang="en-AU" sz="2600" dirty="0"/>
              <a:t>is both </a:t>
            </a:r>
            <a:r>
              <a:rPr lang="en-AU" sz="2600" b="1" i="1" dirty="0"/>
              <a:t>intentional </a:t>
            </a:r>
            <a:r>
              <a:rPr lang="en-AU" sz="2600" dirty="0"/>
              <a:t>and </a:t>
            </a:r>
            <a:r>
              <a:rPr lang="en-AU" sz="2600" b="1" i="1" dirty="0"/>
              <a:t>unplanned</a:t>
            </a:r>
            <a:r>
              <a:rPr lang="en-AU" sz="2600" dirty="0"/>
              <a:t>. For example, industrialised societies often encourage change but fail to see the consequences e.g. dominating influence of cars and trucks. </a:t>
            </a:r>
            <a:endParaRPr lang="en-PG" sz="2600" dirty="0"/>
          </a:p>
          <a:p>
            <a:pPr algn="just"/>
            <a:r>
              <a:rPr lang="en-AU" sz="2600" dirty="0"/>
              <a:t>3. </a:t>
            </a:r>
            <a:r>
              <a:rPr lang="en-AU" sz="2600" b="1" dirty="0"/>
              <a:t>Social change </a:t>
            </a:r>
            <a:r>
              <a:rPr lang="en-AU" sz="2600" dirty="0"/>
              <a:t>is often </a:t>
            </a:r>
            <a:r>
              <a:rPr lang="en-AU" sz="2600" b="1" i="1" dirty="0"/>
              <a:t>controversial</a:t>
            </a:r>
            <a:r>
              <a:rPr lang="en-AU" sz="2600" dirty="0"/>
              <a:t>. For example, some see nuclear power as a cheap inexhaustible supply of power while others say the disaster of Chernobyl shows its massive human dangers. </a:t>
            </a:r>
            <a:endParaRPr lang="en-PG" sz="2600" dirty="0"/>
          </a:p>
          <a:p>
            <a:pPr algn="just"/>
            <a:r>
              <a:rPr lang="en-AU" sz="2600" dirty="0"/>
              <a:t>4. </a:t>
            </a:r>
            <a:r>
              <a:rPr lang="en-AU" sz="2600" b="1" dirty="0"/>
              <a:t>Social change </a:t>
            </a:r>
            <a:r>
              <a:rPr lang="en-AU" sz="2600" dirty="0"/>
              <a:t>differs in </a:t>
            </a:r>
            <a:r>
              <a:rPr lang="en-AU" sz="2600" b="1" i="1" dirty="0"/>
              <a:t>duration</a:t>
            </a:r>
            <a:r>
              <a:rPr lang="en-AU" sz="2600" dirty="0"/>
              <a:t> and </a:t>
            </a:r>
            <a:r>
              <a:rPr lang="en-AU" sz="2600" b="1" i="1" dirty="0"/>
              <a:t>consequences</a:t>
            </a:r>
            <a:r>
              <a:rPr lang="en-AU" sz="2600" dirty="0"/>
              <a:t>. Some social changes may be of passing importance e.g. “pop” groups while others have massive long-term effects e.g. TV and computers.</a:t>
            </a:r>
            <a:endParaRPr lang="en-PG" sz="2600" dirty="0"/>
          </a:p>
        </p:txBody>
      </p:sp>
    </p:spTree>
    <p:extLst>
      <p:ext uri="{BB962C8B-B14F-4D97-AF65-F5344CB8AC3E}">
        <p14:creationId xmlns:p14="http://schemas.microsoft.com/office/powerpoint/2010/main" val="3338224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1ADE28-6266-665B-3301-9D79F53545B8}"/>
              </a:ext>
            </a:extLst>
          </p:cNvPr>
          <p:cNvSpPr>
            <a:spLocks noGrp="1"/>
          </p:cNvSpPr>
          <p:nvPr>
            <p:ph idx="1"/>
          </p:nvPr>
        </p:nvSpPr>
        <p:spPr>
          <a:xfrm>
            <a:off x="179512" y="476672"/>
            <a:ext cx="8856984" cy="6264696"/>
          </a:xfrm>
        </p:spPr>
        <p:txBody>
          <a:bodyPr>
            <a:normAutofit/>
          </a:bodyPr>
          <a:lstStyle/>
          <a:p>
            <a:pPr>
              <a:buFont typeface="Wingdings" panose="05000000000000000000" pitchFamily="2" charset="2"/>
              <a:buChar char="v"/>
            </a:pPr>
            <a:r>
              <a:rPr lang="en-GB" b="1" dirty="0"/>
              <a:t>Causes of Social Change </a:t>
            </a:r>
          </a:p>
          <a:p>
            <a:pPr algn="just">
              <a:buFont typeface="Wingdings" panose="05000000000000000000" pitchFamily="2" charset="2"/>
              <a:buChar char="ü"/>
            </a:pPr>
            <a:r>
              <a:rPr lang="en-AU" i="1" dirty="0"/>
              <a:t>i</a:t>
            </a:r>
            <a:r>
              <a:rPr lang="en-AU" b="1" i="1" dirty="0"/>
              <a:t>nvention</a:t>
            </a:r>
            <a:r>
              <a:rPr lang="en-AU" b="1" dirty="0"/>
              <a:t> </a:t>
            </a:r>
            <a:r>
              <a:rPr lang="en-AU" dirty="0"/>
              <a:t>and </a:t>
            </a:r>
            <a:r>
              <a:rPr lang="en-AU" b="1" i="1" dirty="0"/>
              <a:t>discovery</a:t>
            </a:r>
            <a:r>
              <a:rPr lang="en-AU" dirty="0"/>
              <a:t> within a society e.g. space flight and medical advances.</a:t>
            </a:r>
          </a:p>
          <a:p>
            <a:pPr algn="just">
              <a:buFont typeface="Wingdings" panose="05000000000000000000" pitchFamily="2" charset="2"/>
              <a:buChar char="ü"/>
            </a:pPr>
            <a:r>
              <a:rPr lang="en-AU" dirty="0"/>
              <a:t> </a:t>
            </a:r>
            <a:r>
              <a:rPr lang="en-AU" b="1" i="1" dirty="0"/>
              <a:t>cultural diffusion</a:t>
            </a:r>
            <a:r>
              <a:rPr lang="en-AU" b="1" dirty="0"/>
              <a:t> </a:t>
            </a:r>
            <a:r>
              <a:rPr lang="en-AU" dirty="0"/>
              <a:t>from one society to another e.g. American computer technology is rapidly bringing change to developing countries.</a:t>
            </a:r>
          </a:p>
          <a:p>
            <a:pPr algn="just">
              <a:buFont typeface="Wingdings" panose="05000000000000000000" pitchFamily="2" charset="2"/>
              <a:buChar char="ü"/>
            </a:pPr>
            <a:r>
              <a:rPr lang="en-AU" dirty="0"/>
              <a:t> </a:t>
            </a:r>
            <a:r>
              <a:rPr lang="en-AU" b="1" i="1" dirty="0"/>
              <a:t>social structure</a:t>
            </a:r>
            <a:r>
              <a:rPr lang="en-AU" b="1" dirty="0"/>
              <a:t> </a:t>
            </a:r>
            <a:r>
              <a:rPr lang="en-AU" dirty="0"/>
              <a:t>i.e. tensions and conflicts within society itself.</a:t>
            </a:r>
          </a:p>
          <a:p>
            <a:pPr algn="just">
              <a:buFont typeface="Wingdings" panose="05000000000000000000" pitchFamily="2" charset="2"/>
              <a:buChar char="ü"/>
            </a:pPr>
            <a:r>
              <a:rPr lang="en-AU" dirty="0"/>
              <a:t> </a:t>
            </a:r>
            <a:r>
              <a:rPr lang="en-AU" b="1" i="1" dirty="0"/>
              <a:t>inequalities </a:t>
            </a:r>
            <a:r>
              <a:rPr lang="en-AU" dirty="0"/>
              <a:t>in class, race and gender.</a:t>
            </a:r>
          </a:p>
          <a:p>
            <a:pPr algn="just">
              <a:buFont typeface="Wingdings" panose="05000000000000000000" pitchFamily="2" charset="2"/>
              <a:buChar char="ü"/>
            </a:pPr>
            <a:r>
              <a:rPr lang="en-AU" dirty="0"/>
              <a:t> </a:t>
            </a:r>
            <a:r>
              <a:rPr lang="en-AU" b="1" i="1" dirty="0"/>
              <a:t>Ideas</a:t>
            </a:r>
            <a:r>
              <a:rPr lang="en-AU" dirty="0"/>
              <a:t> can also encourage or inhibit social change e.g. personal charisma of leaders like Mandela or emergence of social movements e.g. gay and lesbian rights movements. </a:t>
            </a:r>
            <a:endParaRPr lang="en-GB" b="1" dirty="0"/>
          </a:p>
          <a:p>
            <a:pPr algn="just">
              <a:buFont typeface="Wingdings" panose="05000000000000000000" pitchFamily="2" charset="2"/>
              <a:buChar char="ü"/>
            </a:pPr>
            <a:r>
              <a:rPr lang="en-AU" b="1" i="1" dirty="0"/>
              <a:t>natural environment and population dynamics </a:t>
            </a:r>
            <a:r>
              <a:rPr lang="en-AU" dirty="0"/>
              <a:t>contribute to social change e.g. depleted forests and use of fertilizers and chemicals.</a:t>
            </a:r>
            <a:endParaRPr lang="en-PG" dirty="0"/>
          </a:p>
        </p:txBody>
      </p:sp>
    </p:spTree>
    <p:extLst>
      <p:ext uri="{BB962C8B-B14F-4D97-AF65-F5344CB8AC3E}">
        <p14:creationId xmlns:p14="http://schemas.microsoft.com/office/powerpoint/2010/main" val="190837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B6404C-F66B-2915-81CF-AB9E3D2E1463}"/>
              </a:ext>
            </a:extLst>
          </p:cNvPr>
          <p:cNvSpPr>
            <a:spLocks noGrp="1"/>
          </p:cNvSpPr>
          <p:nvPr>
            <p:ph idx="1"/>
          </p:nvPr>
        </p:nvSpPr>
        <p:spPr>
          <a:xfrm>
            <a:off x="107504" y="404664"/>
            <a:ext cx="9001000" cy="6336704"/>
          </a:xfrm>
        </p:spPr>
        <p:txBody>
          <a:bodyPr>
            <a:normAutofit fontScale="92500"/>
          </a:bodyPr>
          <a:lstStyle/>
          <a:p>
            <a:pPr marL="0" indent="0" algn="just">
              <a:buNone/>
            </a:pPr>
            <a:r>
              <a:rPr lang="en-AU" sz="2600" b="1" dirty="0"/>
              <a:t>Modernity as Social Change</a:t>
            </a:r>
            <a:endParaRPr lang="en-AU" sz="2600" dirty="0"/>
          </a:p>
          <a:p>
            <a:pPr algn="just"/>
            <a:r>
              <a:rPr lang="en-AU" sz="2600" b="1" dirty="0"/>
              <a:t>Modernity-</a:t>
            </a:r>
            <a:r>
              <a:rPr lang="en-AU" sz="2600" dirty="0"/>
              <a:t>patterns of social organisation linked to industrialisation, and it is one of the central ideas in the study of social change. </a:t>
            </a:r>
          </a:p>
          <a:p>
            <a:pPr marL="0" indent="0" algn="just">
              <a:buNone/>
            </a:pPr>
            <a:r>
              <a:rPr lang="en-AU" sz="2600" b="1" dirty="0"/>
              <a:t>Philosopher's Views on Modernity as Social Change</a:t>
            </a:r>
            <a:endParaRPr lang="en-AU" sz="2600" dirty="0"/>
          </a:p>
          <a:p>
            <a:pPr algn="just">
              <a:buFont typeface="Wingdings" panose="05000000000000000000" pitchFamily="2" charset="2"/>
              <a:buChar char="ü"/>
            </a:pPr>
            <a:r>
              <a:rPr lang="en-AU" sz="2600" b="1" dirty="0"/>
              <a:t>Berger-</a:t>
            </a:r>
            <a:r>
              <a:rPr lang="en-AU" sz="2600" dirty="0"/>
              <a:t>general characteristics of modernity are the weakening of small traditional communities, the expansion of personal choice, increasing diversity in patterns of belief, and a keener awareness of time, especially the future</a:t>
            </a:r>
          </a:p>
          <a:p>
            <a:pPr algn="just">
              <a:buFont typeface="Wingdings" panose="05000000000000000000" pitchFamily="2" charset="2"/>
              <a:buChar char="ü"/>
            </a:pPr>
            <a:r>
              <a:rPr lang="en-AU" sz="2600" dirty="0"/>
              <a:t> </a:t>
            </a:r>
            <a:r>
              <a:rPr lang="en-AU" sz="2600" b="1" dirty="0"/>
              <a:t>Toennies </a:t>
            </a:r>
            <a:r>
              <a:rPr lang="en-AU" sz="2600" dirty="0"/>
              <a:t>- loss of community and emphasis on individuality. </a:t>
            </a:r>
          </a:p>
          <a:p>
            <a:pPr algn="just">
              <a:buFont typeface="Wingdings" panose="05000000000000000000" pitchFamily="2" charset="2"/>
              <a:buChar char="ü"/>
            </a:pPr>
            <a:r>
              <a:rPr lang="en-AU" sz="2600" b="1" dirty="0"/>
              <a:t>Durkheim-</a:t>
            </a:r>
            <a:r>
              <a:rPr lang="en-AU" sz="2600" dirty="0"/>
              <a:t>integration of modern society through specialisation.</a:t>
            </a:r>
          </a:p>
          <a:p>
            <a:pPr algn="just">
              <a:buFont typeface="Wingdings" panose="05000000000000000000" pitchFamily="2" charset="2"/>
              <a:buChar char="ü"/>
            </a:pPr>
            <a:r>
              <a:rPr lang="en-AU" sz="2600" dirty="0"/>
              <a:t> </a:t>
            </a:r>
            <a:r>
              <a:rPr lang="en-AU" sz="2600" b="1" dirty="0"/>
              <a:t>Weber</a:t>
            </a:r>
            <a:r>
              <a:rPr lang="en-AU" sz="2600" dirty="0"/>
              <a:t> - rise of modernity as the replacement of the tractional by the rational.</a:t>
            </a:r>
          </a:p>
          <a:p>
            <a:pPr algn="just">
              <a:buFont typeface="Wingdings" panose="05000000000000000000" pitchFamily="2" charset="2"/>
              <a:buChar char="ü"/>
            </a:pPr>
            <a:r>
              <a:rPr lang="en-AU" sz="2600" b="1" dirty="0"/>
              <a:t>Max</a:t>
            </a:r>
            <a:r>
              <a:rPr lang="en-AU" sz="2600" dirty="0"/>
              <a:t>-triumph of capitalism which he considered was unstable and would lead to inevitable social conflict. </a:t>
            </a:r>
            <a:endParaRPr lang="en-PG" sz="2600" dirty="0"/>
          </a:p>
          <a:p>
            <a:pPr marL="0" indent="0">
              <a:buNone/>
            </a:pPr>
            <a:endParaRPr lang="en-PG" dirty="0"/>
          </a:p>
        </p:txBody>
      </p:sp>
    </p:spTree>
    <p:extLst>
      <p:ext uri="{BB962C8B-B14F-4D97-AF65-F5344CB8AC3E}">
        <p14:creationId xmlns:p14="http://schemas.microsoft.com/office/powerpoint/2010/main" val="36013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5D82C4-C4FB-6291-4FCF-C302A7647551}"/>
              </a:ext>
            </a:extLst>
          </p:cNvPr>
          <p:cNvSpPr>
            <a:spLocks noGrp="1"/>
          </p:cNvSpPr>
          <p:nvPr>
            <p:ph idx="1"/>
          </p:nvPr>
        </p:nvSpPr>
        <p:spPr>
          <a:xfrm>
            <a:off x="179512" y="548680"/>
            <a:ext cx="8856984" cy="6048672"/>
          </a:xfrm>
        </p:spPr>
        <p:txBody>
          <a:bodyPr/>
          <a:lstStyle/>
          <a:p>
            <a:pPr algn="just">
              <a:buFont typeface="Wingdings" panose="05000000000000000000" pitchFamily="2" charset="2"/>
              <a:buChar char="v"/>
            </a:pPr>
            <a:r>
              <a:rPr lang="en-AU" dirty="0"/>
              <a:t>Many people think that </a:t>
            </a:r>
            <a:r>
              <a:rPr lang="en-AU" b="1" dirty="0"/>
              <a:t>modernity </a:t>
            </a:r>
            <a:r>
              <a:rPr lang="en-AU" dirty="0"/>
              <a:t>inevitably leads to social progress. This simplified view overlooks the fact that social changes perceived as </a:t>
            </a:r>
            <a:r>
              <a:rPr lang="en-AU" b="1" i="1" dirty="0"/>
              <a:t>good from one point of view </a:t>
            </a:r>
            <a:r>
              <a:rPr lang="en-AU" dirty="0"/>
              <a:t>may be perceived as </a:t>
            </a:r>
            <a:r>
              <a:rPr lang="en-AU" b="1" i="1" dirty="0"/>
              <a:t>bad from another </a:t>
            </a:r>
            <a:r>
              <a:rPr lang="en-AU" dirty="0"/>
              <a:t>e.g. nuclear families are usually thought of as good in modern terms, but traditional societies support the ideals of extended families. </a:t>
            </a:r>
          </a:p>
          <a:p>
            <a:pPr algn="just">
              <a:buFont typeface="Wingdings" panose="05000000000000000000" pitchFamily="2" charset="2"/>
              <a:buChar char="v"/>
            </a:pPr>
            <a:r>
              <a:rPr lang="en-AU" dirty="0"/>
              <a:t>Social change is highly complex- from virtually any point of view; </a:t>
            </a:r>
            <a:r>
              <a:rPr lang="en-AU" b="1" dirty="0"/>
              <a:t>modernity</a:t>
            </a:r>
            <a:r>
              <a:rPr lang="en-AU" dirty="0"/>
              <a:t> has produced consequences that are </a:t>
            </a:r>
            <a:r>
              <a:rPr lang="en-AU" b="1" i="1" dirty="0"/>
              <a:t>good </a:t>
            </a:r>
            <a:r>
              <a:rPr lang="en-AU" dirty="0"/>
              <a:t>and </a:t>
            </a:r>
            <a:r>
              <a:rPr lang="en-AU" i="1" dirty="0"/>
              <a:t>bad</a:t>
            </a:r>
            <a:r>
              <a:rPr lang="en-AU" dirty="0"/>
              <a:t> e.g. technology. </a:t>
            </a:r>
          </a:p>
          <a:p>
            <a:pPr marL="0" indent="0" algn="just">
              <a:buNone/>
            </a:pPr>
            <a:endParaRPr lang="en-AU" dirty="0"/>
          </a:p>
          <a:p>
            <a:pPr marL="0" indent="0">
              <a:buNone/>
            </a:pPr>
            <a:endParaRPr lang="en-AU" dirty="0"/>
          </a:p>
          <a:p>
            <a:pPr marL="0" indent="0">
              <a:buNone/>
            </a:pPr>
            <a:endParaRPr lang="en-AU" dirty="0"/>
          </a:p>
          <a:p>
            <a:pPr marL="0" indent="0">
              <a:buNone/>
            </a:pPr>
            <a:endParaRPr lang="en-AU" dirty="0"/>
          </a:p>
          <a:p>
            <a:pPr marL="0" indent="0">
              <a:buNone/>
            </a:pPr>
            <a:r>
              <a:rPr lang="en-AU" b="1" i="1" dirty="0"/>
              <a:t>Reflection? What are some social changes in technology that are good and bad in PNG?  </a:t>
            </a:r>
            <a:endParaRPr lang="en-PG" b="1" i="1" dirty="0"/>
          </a:p>
          <a:p>
            <a:pPr marL="0" indent="0">
              <a:buNone/>
            </a:pPr>
            <a:endParaRPr lang="en-PG" dirty="0"/>
          </a:p>
        </p:txBody>
      </p:sp>
    </p:spTree>
    <p:extLst>
      <p:ext uri="{BB962C8B-B14F-4D97-AF65-F5344CB8AC3E}">
        <p14:creationId xmlns:p14="http://schemas.microsoft.com/office/powerpoint/2010/main" val="262697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F639D-1A9E-DDCE-67F4-77CE49105A56}"/>
              </a:ext>
            </a:extLst>
          </p:cNvPr>
          <p:cNvSpPr>
            <a:spLocks noGrp="1"/>
          </p:cNvSpPr>
          <p:nvPr>
            <p:ph idx="1"/>
          </p:nvPr>
        </p:nvSpPr>
        <p:spPr>
          <a:xfrm>
            <a:off x="107504" y="476672"/>
            <a:ext cx="8856984" cy="6264696"/>
          </a:xfrm>
        </p:spPr>
        <p:txBody>
          <a:bodyPr>
            <a:normAutofit/>
          </a:bodyPr>
          <a:lstStyle/>
          <a:p>
            <a:pPr marL="0" indent="0">
              <a:buNone/>
            </a:pPr>
            <a:r>
              <a:rPr lang="en-AU" sz="3200" b="1" dirty="0"/>
              <a:t>4.3 Development</a:t>
            </a:r>
            <a:endParaRPr lang="en-PG" sz="3200" dirty="0"/>
          </a:p>
          <a:p>
            <a:pPr marL="0" indent="0">
              <a:buNone/>
            </a:pPr>
            <a:endParaRPr lang="en-AU" b="1" dirty="0"/>
          </a:p>
          <a:p>
            <a:pPr>
              <a:buFont typeface="Wingdings" panose="05000000000000000000" pitchFamily="2" charset="2"/>
              <a:buChar char="§"/>
            </a:pPr>
            <a:r>
              <a:rPr lang="en-AU" b="1" dirty="0"/>
              <a:t>Development</a:t>
            </a:r>
            <a:r>
              <a:rPr lang="en-GB" b="1" dirty="0"/>
              <a:t> </a:t>
            </a:r>
            <a:r>
              <a:rPr lang="en-GB" dirty="0"/>
              <a:t>is the process of growth or changing from one condition to another.</a:t>
            </a:r>
            <a:r>
              <a:rPr lang="en-AU" dirty="0"/>
              <a:t> It is a continuous process whereby an individual, community or nation grows or improves in some ways. </a:t>
            </a:r>
          </a:p>
          <a:p>
            <a:pPr>
              <a:buFont typeface="Wingdings" panose="05000000000000000000" pitchFamily="2" charset="2"/>
              <a:buChar char="§"/>
            </a:pPr>
            <a:r>
              <a:rPr lang="en-AU" dirty="0"/>
              <a:t>A good comparison can be made with a seed, which germinates flowers and eventually becomes a fully developed plant. </a:t>
            </a:r>
          </a:p>
          <a:p>
            <a:pPr marL="0" indent="0">
              <a:buNone/>
            </a:pPr>
            <a:endParaRPr lang="en-AU" dirty="0"/>
          </a:p>
          <a:p>
            <a:pPr marL="0" indent="0">
              <a:buNone/>
            </a:pPr>
            <a:endParaRPr lang="en-AU" dirty="0"/>
          </a:p>
          <a:p>
            <a:pPr marL="0" indent="0">
              <a:buNone/>
            </a:pPr>
            <a:endParaRPr lang="en-AU" dirty="0"/>
          </a:p>
        </p:txBody>
      </p:sp>
    </p:spTree>
    <p:extLst>
      <p:ext uri="{BB962C8B-B14F-4D97-AF65-F5344CB8AC3E}">
        <p14:creationId xmlns:p14="http://schemas.microsoft.com/office/powerpoint/2010/main" val="12754959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2184</TotalTime>
  <Words>1587</Words>
  <Application>Microsoft Office PowerPoint</Application>
  <PresentationFormat>On-screen Show (4:3)</PresentationFormat>
  <Paragraphs>97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Times New Roman</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161</cp:revision>
  <cp:lastPrinted>2026-03-24T00:00:31Z</cp:lastPrinted>
  <dcterms:created xsi:type="dcterms:W3CDTF">2016-03-23T04:55:44Z</dcterms:created>
  <dcterms:modified xsi:type="dcterms:W3CDTF">2026-03-30T23:59:18Z</dcterms:modified>
</cp:coreProperties>
</file>