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60" r:id="rId2"/>
    <p:sldId id="261" r:id="rId3"/>
    <p:sldId id="262" r:id="rId4"/>
    <p:sldId id="269" r:id="rId5"/>
    <p:sldId id="263" r:id="rId6"/>
    <p:sldId id="264" r:id="rId7"/>
    <p:sldId id="265" r:id="rId8"/>
    <p:sldId id="268" r:id="rId9"/>
    <p:sldId id="266" r:id="rId10"/>
    <p:sldId id="270" r:id="rId11"/>
    <p:sldId id="271" r:id="rId12"/>
    <p:sldId id="272" r:id="rId13"/>
    <p:sldId id="273" r:id="rId14"/>
    <p:sldId id="274" r:id="rId15"/>
    <p:sldId id="275" r:id="rId16"/>
    <p:sldId id="276" r:id="rId17"/>
    <p:sldId id="277" r:id="rId18"/>
    <p:sldId id="278" r:id="rId19"/>
    <p:sldId id="279" r:id="rId20"/>
  </p:sldIdLst>
  <p:sldSz cx="9144000" cy="6858000" type="screen4x3"/>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127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24/03/2026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24/03/2026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24/03/2026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24/03/2026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6D6509-30AE-4207-8D5C-735E655975EE}" type="datetimeFigureOut">
              <a:rPr lang="en-AU" smtClean="0"/>
              <a:t>24/03/2026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6D6509-30AE-4207-8D5C-735E655975EE}" type="datetimeFigureOut">
              <a:rPr lang="en-AU" smtClean="0"/>
              <a:t>24/03/2026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6D6509-30AE-4207-8D5C-735E655975EE}" type="datetimeFigureOut">
              <a:rPr lang="en-AU" smtClean="0"/>
              <a:t>24/03/2026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235F11A-22C1-496C-9BA4-0A435D04DAF3}" type="slidenum">
              <a:rPr lang="en-AU" smtClean="0"/>
              <a:t>‹#›</a:t>
            </a:fld>
            <a:endParaRPr lang="en-A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6D6509-30AE-4207-8D5C-735E655975EE}" type="datetimeFigureOut">
              <a:rPr lang="en-AU" smtClean="0"/>
              <a:t>24/03/2026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D6509-30AE-4207-8D5C-735E655975EE}" type="datetimeFigureOut">
              <a:rPr lang="en-AU" smtClean="0"/>
              <a:t>24/03/2026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24/03/2026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24/03/2026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76D6509-30AE-4207-8D5C-735E655975EE}" type="datetimeFigureOut">
              <a:rPr lang="en-AU" smtClean="0"/>
              <a:t>24/03/2026</a:t>
            </a:fld>
            <a:endParaRPr lang="en-A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A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35F11A-22C1-496C-9BA4-0A435D04DAF3}"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784976" cy="6192688"/>
          </a:xfrm>
        </p:spPr>
        <p:txBody>
          <a:bodyPr>
            <a:normAutofit/>
          </a:bodyPr>
          <a:lstStyle/>
          <a:p>
            <a:pPr marL="0" indent="0">
              <a:buNone/>
            </a:pPr>
            <a:r>
              <a:rPr lang="en-AU" i="1" dirty="0"/>
              <a:t>Lecture #2                                                                  24/03/26</a:t>
            </a:r>
          </a:p>
          <a:p>
            <a:pPr marL="0" indent="0">
              <a:buNone/>
            </a:pPr>
            <a:r>
              <a:rPr lang="en-AU" b="1" u="sng" dirty="0"/>
              <a:t>TOPIC 2: CULTURE, SOCIETY AND GROUPS – THE BASES OF SOCIOLOGY.</a:t>
            </a:r>
            <a:endParaRPr lang="en-PG" dirty="0"/>
          </a:p>
          <a:p>
            <a:pPr marL="0" indent="0">
              <a:buNone/>
            </a:pPr>
            <a:r>
              <a:rPr lang="en-AU" sz="2800" b="1" dirty="0"/>
              <a:t>2.1 Outcomes: </a:t>
            </a:r>
            <a:r>
              <a:rPr lang="en-AU" sz="2800" i="1" dirty="0"/>
              <a:t>Upon completion of this topic students can</a:t>
            </a:r>
            <a:r>
              <a:rPr lang="en-AU" sz="2800" dirty="0"/>
              <a:t>: </a:t>
            </a:r>
            <a:endParaRPr lang="en-PG" dirty="0"/>
          </a:p>
          <a:p>
            <a:pPr lvl="0" algn="just"/>
            <a:r>
              <a:rPr lang="en-AU" sz="2800" dirty="0"/>
              <a:t>Define the terms culture, society and group</a:t>
            </a:r>
            <a:endParaRPr lang="en-PG" sz="2800" dirty="0"/>
          </a:p>
          <a:p>
            <a:pPr lvl="0" algn="just"/>
            <a:r>
              <a:rPr lang="en-AU" sz="2800" dirty="0"/>
              <a:t>Differentiate material and non-material culture </a:t>
            </a:r>
            <a:endParaRPr lang="en-PG" sz="2800" dirty="0"/>
          </a:p>
          <a:p>
            <a:pPr lvl="0" algn="just"/>
            <a:r>
              <a:rPr lang="en-AU" sz="2800" dirty="0"/>
              <a:t>State the functions of culture </a:t>
            </a:r>
            <a:endParaRPr lang="en-PG" sz="2800" dirty="0"/>
          </a:p>
          <a:p>
            <a:pPr lvl="0" algn="just"/>
            <a:r>
              <a:rPr lang="en-AU" sz="2800" dirty="0"/>
              <a:t>Name the elements of culture </a:t>
            </a:r>
            <a:endParaRPr lang="en-PG" sz="2800" dirty="0"/>
          </a:p>
          <a:p>
            <a:pPr lvl="0" algn="just"/>
            <a:r>
              <a:rPr lang="en-AU" sz="2800" dirty="0"/>
              <a:t>Explain the different paradigms on culture  </a:t>
            </a:r>
            <a:endParaRPr lang="en-PG" sz="2800" dirty="0"/>
          </a:p>
          <a:p>
            <a:pPr lvl="0" algn="just"/>
            <a:r>
              <a:rPr lang="en-AU" sz="2800" dirty="0"/>
              <a:t>Identify and list the different types of societies </a:t>
            </a:r>
            <a:endParaRPr lang="en-PG" sz="2800" dirty="0"/>
          </a:p>
          <a:p>
            <a:pPr lvl="0" algn="just"/>
            <a:r>
              <a:rPr lang="en-AU" sz="2800" dirty="0"/>
              <a:t>List the different types of groups with example </a:t>
            </a:r>
            <a:endParaRPr lang="en-PG" sz="2800" dirty="0"/>
          </a:p>
          <a:p>
            <a:pPr marL="13970">
              <a:lnSpc>
                <a:spcPct val="107000"/>
              </a:lnSpc>
              <a:spcAft>
                <a:spcPts val="95"/>
              </a:spcAft>
              <a:buNone/>
            </a:pPr>
            <a:endParaRPr lang="en-PG" dirty="0">
              <a:solidFill>
                <a:srgbClr val="000000"/>
              </a:solidFill>
              <a:effectLst/>
              <a:latin typeface="Calibri" panose="020F0502020204030204" pitchFamily="34" charset="0"/>
              <a:ea typeface="Calibri" panose="020F0502020204030204" pitchFamily="34" charset="0"/>
            </a:endParaRPr>
          </a:p>
          <a:p>
            <a:pPr marL="0" indent="0" algn="just">
              <a:buNone/>
            </a:pPr>
            <a:endParaRPr lang="en-AU" sz="4400" b="1" dirty="0"/>
          </a:p>
        </p:txBody>
      </p:sp>
    </p:spTree>
    <p:extLst>
      <p:ext uri="{BB962C8B-B14F-4D97-AF65-F5344CB8AC3E}">
        <p14:creationId xmlns:p14="http://schemas.microsoft.com/office/powerpoint/2010/main" val="184351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81A3E7-DE65-10D1-3B22-0C927F37BF7E}"/>
              </a:ext>
            </a:extLst>
          </p:cNvPr>
          <p:cNvSpPr>
            <a:spLocks noGrp="1"/>
          </p:cNvSpPr>
          <p:nvPr>
            <p:ph idx="1"/>
          </p:nvPr>
        </p:nvSpPr>
        <p:spPr>
          <a:xfrm>
            <a:off x="35496" y="548680"/>
            <a:ext cx="9001000" cy="6192688"/>
          </a:xfrm>
        </p:spPr>
        <p:txBody>
          <a:bodyPr/>
          <a:lstStyle/>
          <a:p>
            <a:pPr marL="0" indent="0">
              <a:buNone/>
            </a:pPr>
            <a:r>
              <a:rPr lang="en-AU" sz="3600" b="1" dirty="0"/>
              <a:t>2.6 Society </a:t>
            </a:r>
            <a:endParaRPr lang="en-PG" sz="3600" dirty="0"/>
          </a:p>
          <a:p>
            <a:pPr>
              <a:buFont typeface="Wingdings" panose="05000000000000000000" pitchFamily="2" charset="2"/>
              <a:buChar char="Ø"/>
            </a:pPr>
            <a:r>
              <a:rPr lang="en-AU" dirty="0"/>
              <a:t>people who interact with one another, usually possessing a territory and government or other means of control and sharing a common culture.</a:t>
            </a:r>
          </a:p>
          <a:p>
            <a:pPr>
              <a:buFont typeface="Wingdings" panose="05000000000000000000" pitchFamily="2" charset="2"/>
              <a:buChar char="Ø"/>
            </a:pPr>
            <a:r>
              <a:rPr lang="en-AU" dirty="0"/>
              <a:t>Society also refers to people and their organisations; culture refers to thought and behaviour patterns. </a:t>
            </a:r>
            <a:endParaRPr lang="en-PG" dirty="0"/>
          </a:p>
        </p:txBody>
      </p:sp>
    </p:spTree>
    <p:extLst>
      <p:ext uri="{BB962C8B-B14F-4D97-AF65-F5344CB8AC3E}">
        <p14:creationId xmlns:p14="http://schemas.microsoft.com/office/powerpoint/2010/main" val="2670607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F3DCC7-1A02-D3A8-0513-8E6EB113C0A8}"/>
              </a:ext>
            </a:extLst>
          </p:cNvPr>
          <p:cNvSpPr>
            <a:spLocks noGrp="1"/>
          </p:cNvSpPr>
          <p:nvPr>
            <p:ph idx="1"/>
          </p:nvPr>
        </p:nvSpPr>
        <p:spPr>
          <a:xfrm>
            <a:off x="107504" y="548680"/>
            <a:ext cx="8856984" cy="6264696"/>
          </a:xfrm>
        </p:spPr>
        <p:txBody>
          <a:bodyPr>
            <a:normAutofit/>
          </a:bodyPr>
          <a:lstStyle/>
          <a:p>
            <a:pPr marL="0" indent="0">
              <a:buNone/>
            </a:pPr>
            <a:r>
              <a:rPr lang="en-AU" dirty="0"/>
              <a:t>1. </a:t>
            </a:r>
            <a:r>
              <a:rPr lang="en-AU" b="1" dirty="0"/>
              <a:t>Lenkis</a:t>
            </a:r>
            <a:r>
              <a:rPr lang="en-AU" dirty="0"/>
              <a:t> model of socio-cultural evolution is based on the idea that social change is mainly the result of technological change.</a:t>
            </a:r>
          </a:p>
          <a:p>
            <a:pPr marL="0" indent="0">
              <a:buNone/>
            </a:pPr>
            <a:r>
              <a:rPr lang="en-AU" b="1" i="1" dirty="0"/>
              <a:t>Four types of societies identified in increasing order of technological advancement</a:t>
            </a:r>
            <a:r>
              <a:rPr lang="en-AU" b="1" dirty="0"/>
              <a:t>:</a:t>
            </a:r>
            <a:endParaRPr lang="en-PG" b="1" dirty="0"/>
          </a:p>
          <a:p>
            <a:pPr marL="457200" indent="-457200">
              <a:buAutoNum type="alphaLcPeriod"/>
            </a:pPr>
            <a:r>
              <a:rPr lang="en-AU" dirty="0"/>
              <a:t>hunting and gathering societies.</a:t>
            </a:r>
          </a:p>
          <a:p>
            <a:pPr marL="457200" indent="-457200">
              <a:buAutoNum type="alphaLcPeriod"/>
            </a:pPr>
            <a:r>
              <a:rPr lang="en-AU" dirty="0"/>
              <a:t> horticultural and pastoral societies.</a:t>
            </a:r>
          </a:p>
          <a:p>
            <a:pPr marL="457200" indent="-457200">
              <a:buAutoNum type="alphaLcPeriod"/>
            </a:pPr>
            <a:r>
              <a:rPr lang="en-AU" dirty="0"/>
              <a:t> agrarian societies.</a:t>
            </a:r>
          </a:p>
          <a:p>
            <a:pPr marL="457200" indent="-457200">
              <a:buAutoNum type="alphaLcPeriod"/>
            </a:pPr>
            <a:r>
              <a:rPr lang="en-AU" dirty="0"/>
              <a:t> industrial societies.</a:t>
            </a:r>
          </a:p>
          <a:p>
            <a:pPr marL="0" indent="0">
              <a:buNone/>
            </a:pPr>
            <a:r>
              <a:rPr lang="en-AU" dirty="0"/>
              <a:t> </a:t>
            </a:r>
            <a:endParaRPr lang="en-GB" dirty="0"/>
          </a:p>
          <a:p>
            <a:pPr marL="0" indent="0">
              <a:buNone/>
            </a:pPr>
            <a:r>
              <a:rPr lang="en-AU" dirty="0"/>
              <a:t> </a:t>
            </a:r>
            <a:endParaRPr lang="en-PG" dirty="0"/>
          </a:p>
        </p:txBody>
      </p:sp>
    </p:spTree>
    <p:extLst>
      <p:ext uri="{BB962C8B-B14F-4D97-AF65-F5344CB8AC3E}">
        <p14:creationId xmlns:p14="http://schemas.microsoft.com/office/powerpoint/2010/main" val="3000041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91B61F-80E6-F66E-03EB-8645F9A39065}"/>
              </a:ext>
            </a:extLst>
          </p:cNvPr>
          <p:cNvSpPr>
            <a:spLocks noGrp="1"/>
          </p:cNvSpPr>
          <p:nvPr>
            <p:ph idx="1"/>
          </p:nvPr>
        </p:nvSpPr>
        <p:spPr>
          <a:xfrm>
            <a:off x="179512" y="476672"/>
            <a:ext cx="8507288" cy="6000328"/>
          </a:xfrm>
        </p:spPr>
        <p:txBody>
          <a:bodyPr/>
          <a:lstStyle/>
          <a:p>
            <a:pPr algn="just"/>
            <a:endParaRPr lang="en-AU" dirty="0"/>
          </a:p>
          <a:p>
            <a:pPr algn="just"/>
            <a:endParaRPr lang="en-AU" dirty="0"/>
          </a:p>
          <a:p>
            <a:pPr algn="just"/>
            <a:r>
              <a:rPr lang="en-AU" dirty="0"/>
              <a:t>2. </a:t>
            </a:r>
            <a:r>
              <a:rPr lang="en-AU" sz="2800" b="1" dirty="0"/>
              <a:t>Marx </a:t>
            </a:r>
            <a:r>
              <a:rPr lang="en-AU" sz="2800" dirty="0"/>
              <a:t>understood society and social change in terms of inequality and social conflict between social classes, which have been with us since the earliest times. Thus, he believed that materialism is part of society. He believed that the industrialist-capitalist system alienates workers who would eventually rise to overthrow the system. </a:t>
            </a:r>
            <a:endParaRPr lang="en-PG" sz="2800" dirty="0"/>
          </a:p>
          <a:p>
            <a:pPr marL="0" indent="0">
              <a:buNone/>
            </a:pPr>
            <a:endParaRPr lang="en-PG" dirty="0"/>
          </a:p>
        </p:txBody>
      </p:sp>
    </p:spTree>
    <p:extLst>
      <p:ext uri="{BB962C8B-B14F-4D97-AF65-F5344CB8AC3E}">
        <p14:creationId xmlns:p14="http://schemas.microsoft.com/office/powerpoint/2010/main" val="558412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4A5B1A-BB67-AA94-B993-333B96632969}"/>
              </a:ext>
            </a:extLst>
          </p:cNvPr>
          <p:cNvSpPr>
            <a:spLocks noGrp="1"/>
          </p:cNvSpPr>
          <p:nvPr>
            <p:ph idx="1"/>
          </p:nvPr>
        </p:nvSpPr>
        <p:spPr>
          <a:xfrm>
            <a:off x="179512" y="476672"/>
            <a:ext cx="8856984" cy="6264696"/>
          </a:xfrm>
        </p:spPr>
        <p:txBody>
          <a:bodyPr/>
          <a:lstStyle/>
          <a:p>
            <a:pPr marL="0" indent="0" algn="just">
              <a:buNone/>
            </a:pPr>
            <a:r>
              <a:rPr lang="en-AU" sz="3200" b="1" dirty="0"/>
              <a:t>3.Weber</a:t>
            </a:r>
            <a:r>
              <a:rPr lang="en-AU" sz="3200" dirty="0"/>
              <a:t> </a:t>
            </a:r>
            <a:r>
              <a:rPr lang="en-AU" sz="3200" dirty="0">
                <a:latin typeface="Aptos Display" panose="020B0004020202020204" pitchFamily="34" charset="0"/>
              </a:rPr>
              <a:t>claimed that ways of thinking have a powerful effect upon society and social change. Modern society he believed would be transformed by rational thought, which he called the rationalisation of society. He believed the bases of modern society would be impersonal, competent and formal bureaucracies with their hierarchies, rules and specializations. He thus believed the individual’s creativity would be stifled. His view of society is largely negative. </a:t>
            </a:r>
            <a:endParaRPr lang="en-PG" sz="3200" dirty="0">
              <a:latin typeface="Aptos Display" panose="020B0004020202020204" pitchFamily="34" charset="0"/>
            </a:endParaRPr>
          </a:p>
          <a:p>
            <a:pPr marL="0" indent="0">
              <a:buNone/>
            </a:pPr>
            <a:endParaRPr lang="en-PG" dirty="0"/>
          </a:p>
        </p:txBody>
      </p:sp>
    </p:spTree>
    <p:extLst>
      <p:ext uri="{BB962C8B-B14F-4D97-AF65-F5344CB8AC3E}">
        <p14:creationId xmlns:p14="http://schemas.microsoft.com/office/powerpoint/2010/main" val="3660551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E6FAC5-E371-801B-0B2A-229290B4F973}"/>
              </a:ext>
            </a:extLst>
          </p:cNvPr>
          <p:cNvSpPr>
            <a:spLocks noGrp="1"/>
          </p:cNvSpPr>
          <p:nvPr>
            <p:ph idx="1"/>
          </p:nvPr>
        </p:nvSpPr>
        <p:spPr>
          <a:xfrm>
            <a:off x="107504" y="476672"/>
            <a:ext cx="8856984" cy="6264696"/>
          </a:xfrm>
        </p:spPr>
        <p:txBody>
          <a:bodyPr/>
          <a:lstStyle/>
          <a:p>
            <a:pPr marL="0" indent="0" algn="just">
              <a:buNone/>
            </a:pPr>
            <a:r>
              <a:rPr lang="en-AU" dirty="0"/>
              <a:t>4. </a:t>
            </a:r>
            <a:r>
              <a:rPr lang="en-AU" b="1" dirty="0"/>
              <a:t>Parsons</a:t>
            </a:r>
            <a:r>
              <a:rPr lang="en-AU" dirty="0"/>
              <a:t> </a:t>
            </a:r>
            <a:r>
              <a:rPr lang="en-AU" dirty="0">
                <a:latin typeface="Aptos Display" panose="020B0004020202020204" pitchFamily="34" charset="0"/>
              </a:rPr>
              <a:t>viewed society as a system of interrelated parts existing in a state of equilibrium and order. His view emphasizes the functional significance of various parts of a society – i.e. Adaptation, goal attainment, integration and pattern maintenance. He also said there are 4 levels of social life: behavioural, personality, social and cultural. He identified 3 types of society: primitive, intermediate and modern. Parsons viewed modern society positively because it provided the highest quality of human life, though he realised it faced unique problems of integration.  </a:t>
            </a:r>
            <a:endParaRPr lang="en-PG" dirty="0">
              <a:latin typeface="Aptos Display" panose="020B0004020202020204" pitchFamily="34" charset="0"/>
            </a:endParaRPr>
          </a:p>
          <a:p>
            <a:pPr marL="0" indent="0">
              <a:buNone/>
            </a:pPr>
            <a:endParaRPr lang="en-PG" dirty="0"/>
          </a:p>
        </p:txBody>
      </p:sp>
    </p:spTree>
    <p:extLst>
      <p:ext uri="{BB962C8B-B14F-4D97-AF65-F5344CB8AC3E}">
        <p14:creationId xmlns:p14="http://schemas.microsoft.com/office/powerpoint/2010/main" val="135946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1B38B3-C557-579B-6727-8B808C8094C0}"/>
              </a:ext>
            </a:extLst>
          </p:cNvPr>
          <p:cNvSpPr>
            <a:spLocks noGrp="1"/>
          </p:cNvSpPr>
          <p:nvPr>
            <p:ph idx="1"/>
          </p:nvPr>
        </p:nvSpPr>
        <p:spPr>
          <a:xfrm>
            <a:off x="107504" y="548680"/>
            <a:ext cx="9036496" cy="6309320"/>
          </a:xfrm>
        </p:spPr>
        <p:txBody>
          <a:bodyPr>
            <a:normAutofit fontScale="92500" lnSpcReduction="20000"/>
          </a:bodyPr>
          <a:lstStyle/>
          <a:p>
            <a:pPr fontAlgn="base"/>
            <a:r>
              <a:rPr lang="en-AU" sz="2800" b="1" dirty="0"/>
              <a:t>Terminologies </a:t>
            </a:r>
            <a:endParaRPr lang="en-PG" sz="2800" b="1" dirty="0"/>
          </a:p>
          <a:p>
            <a:pPr marL="0" indent="0" fontAlgn="base">
              <a:buNone/>
            </a:pPr>
            <a:r>
              <a:rPr lang="en-AU" b="1" dirty="0"/>
              <a:t> </a:t>
            </a:r>
          </a:p>
          <a:p>
            <a:pPr fontAlgn="base">
              <a:buFont typeface="Wingdings" panose="05000000000000000000" pitchFamily="2" charset="2"/>
              <a:buChar char="ü"/>
            </a:pPr>
            <a:r>
              <a:rPr lang="en-AU" sz="2800" b="1" dirty="0"/>
              <a:t>Agricultural societies - </a:t>
            </a:r>
            <a:r>
              <a:rPr lang="en-AU" sz="2800" dirty="0"/>
              <a:t>societies that rely on farming as a way of life</a:t>
            </a:r>
            <a:r>
              <a:rPr lang="en-AU" sz="2800" b="1" dirty="0"/>
              <a:t>.</a:t>
            </a:r>
          </a:p>
          <a:p>
            <a:pPr marL="0" indent="0" fontAlgn="base">
              <a:buNone/>
            </a:pPr>
            <a:endParaRPr lang="en-AU" sz="2800" b="1" dirty="0"/>
          </a:p>
          <a:p>
            <a:pPr fontAlgn="base">
              <a:buFont typeface="Wingdings" panose="05000000000000000000" pitchFamily="2" charset="2"/>
              <a:buChar char="ü"/>
            </a:pPr>
            <a:r>
              <a:rPr lang="en-AU" sz="2800" b="1" dirty="0"/>
              <a:t>Feudal societies - </a:t>
            </a:r>
            <a:r>
              <a:rPr lang="en-AU" sz="2800" dirty="0"/>
              <a:t>societies that operate on a strict hierarchical system of power based around land ownership and protection.</a:t>
            </a:r>
            <a:endParaRPr lang="en-PG" sz="2800" dirty="0"/>
          </a:p>
          <a:p>
            <a:pPr marL="0" indent="0" fontAlgn="base">
              <a:buNone/>
            </a:pPr>
            <a:r>
              <a:rPr lang="en-AU" sz="2800" b="1" dirty="0"/>
              <a:t> </a:t>
            </a:r>
            <a:endParaRPr lang="en-PG" sz="2800" dirty="0"/>
          </a:p>
          <a:p>
            <a:pPr fontAlgn="base">
              <a:buFont typeface="Wingdings" panose="05000000000000000000" pitchFamily="2" charset="2"/>
              <a:buChar char="ü"/>
            </a:pPr>
            <a:r>
              <a:rPr lang="en-AU" sz="2800" b="1" dirty="0"/>
              <a:t>Horticultural societies - </a:t>
            </a:r>
            <a:r>
              <a:rPr lang="en-AU" sz="2800" dirty="0"/>
              <a:t>societies based around the cultivation of plants.</a:t>
            </a:r>
            <a:endParaRPr lang="en-PG" sz="2800" dirty="0"/>
          </a:p>
          <a:p>
            <a:pPr marL="0" indent="0" fontAlgn="base">
              <a:buNone/>
            </a:pPr>
            <a:r>
              <a:rPr lang="en-AU" sz="2800" b="1" dirty="0"/>
              <a:t> </a:t>
            </a:r>
            <a:endParaRPr lang="en-PG" sz="2800" dirty="0"/>
          </a:p>
          <a:p>
            <a:pPr fontAlgn="base">
              <a:buFont typeface="Wingdings" panose="05000000000000000000" pitchFamily="2" charset="2"/>
              <a:buChar char="ü"/>
            </a:pPr>
            <a:r>
              <a:rPr lang="en-AU" sz="2800" b="1" dirty="0"/>
              <a:t>Hunter-gatherer societies - </a:t>
            </a:r>
            <a:r>
              <a:rPr lang="en-AU" sz="2800" dirty="0"/>
              <a:t>societies that depend on hunting wild animals and gathering uncultivated plants for survival.</a:t>
            </a:r>
            <a:endParaRPr lang="en-PG" sz="2800" dirty="0"/>
          </a:p>
          <a:p>
            <a:pPr marL="0" indent="0" fontAlgn="base">
              <a:buNone/>
            </a:pPr>
            <a:r>
              <a:rPr lang="en-AU" b="1" dirty="0"/>
              <a:t> </a:t>
            </a:r>
            <a:endParaRPr lang="en-PG" dirty="0"/>
          </a:p>
          <a:p>
            <a:pPr marL="0" indent="0">
              <a:buNone/>
            </a:pPr>
            <a:endParaRPr lang="en-PG" dirty="0"/>
          </a:p>
        </p:txBody>
      </p:sp>
    </p:spTree>
    <p:extLst>
      <p:ext uri="{BB962C8B-B14F-4D97-AF65-F5344CB8AC3E}">
        <p14:creationId xmlns:p14="http://schemas.microsoft.com/office/powerpoint/2010/main" val="2100024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5212BA-1659-8621-2BDA-9C22620A8B5B}"/>
              </a:ext>
            </a:extLst>
          </p:cNvPr>
          <p:cNvSpPr>
            <a:spLocks noGrp="1"/>
          </p:cNvSpPr>
          <p:nvPr>
            <p:ph idx="1"/>
          </p:nvPr>
        </p:nvSpPr>
        <p:spPr>
          <a:xfrm>
            <a:off x="107504" y="548680"/>
            <a:ext cx="8856984" cy="6048672"/>
          </a:xfrm>
        </p:spPr>
        <p:txBody>
          <a:bodyPr/>
          <a:lstStyle/>
          <a:p>
            <a:pPr algn="just" fontAlgn="base">
              <a:buFont typeface="Wingdings" panose="05000000000000000000" pitchFamily="2" charset="2"/>
              <a:buChar char="ü"/>
            </a:pPr>
            <a:r>
              <a:rPr lang="en-AU" sz="2800" b="1" dirty="0"/>
              <a:t>Information societies - </a:t>
            </a:r>
            <a:r>
              <a:rPr lang="en-AU" sz="2800" dirty="0"/>
              <a:t>societies based on the production of nonmaterial goods and services</a:t>
            </a:r>
            <a:endParaRPr lang="en-GB" sz="2800" dirty="0"/>
          </a:p>
          <a:p>
            <a:pPr algn="just" fontAlgn="base">
              <a:buFont typeface="Wingdings" panose="05000000000000000000" pitchFamily="2" charset="2"/>
              <a:buChar char="ü"/>
            </a:pPr>
            <a:r>
              <a:rPr lang="en-AU" sz="2800" b="1" dirty="0"/>
              <a:t>Industrial societies - </a:t>
            </a:r>
            <a:r>
              <a:rPr lang="en-AU" sz="2800" dirty="0"/>
              <a:t>societies characterized by a reliance on mechanized </a:t>
            </a:r>
            <a:r>
              <a:rPr lang="en-AU" sz="2800" dirty="0" err="1"/>
              <a:t>labor</a:t>
            </a:r>
            <a:r>
              <a:rPr lang="en-AU" sz="2800" dirty="0"/>
              <a:t> to create material goods</a:t>
            </a:r>
            <a:endParaRPr lang="en-PG" sz="2800" dirty="0"/>
          </a:p>
          <a:p>
            <a:pPr algn="just" fontAlgn="base">
              <a:buFont typeface="Wingdings" panose="05000000000000000000" pitchFamily="2" charset="2"/>
              <a:buChar char="ü"/>
            </a:pPr>
            <a:r>
              <a:rPr lang="en-AU" sz="2800" b="1" dirty="0"/>
              <a:t>Pastoral societies - </a:t>
            </a:r>
            <a:r>
              <a:rPr lang="en-AU" sz="2800" dirty="0"/>
              <a:t>societies based around the domestication of animals</a:t>
            </a:r>
            <a:endParaRPr lang="en-PG" sz="2800" dirty="0"/>
          </a:p>
          <a:p>
            <a:pPr algn="just" fontAlgn="base">
              <a:buFont typeface="Wingdings" panose="05000000000000000000" pitchFamily="2" charset="2"/>
              <a:buChar char="ü"/>
            </a:pPr>
            <a:r>
              <a:rPr lang="en-AU" sz="2800" b="1" dirty="0"/>
              <a:t>Society - </a:t>
            </a:r>
            <a:r>
              <a:rPr lang="en-AU" sz="2800" dirty="0"/>
              <a:t>a group of people who live in a definable community and share the same culture</a:t>
            </a:r>
            <a:endParaRPr lang="en-PG" sz="2800" dirty="0"/>
          </a:p>
          <a:p>
            <a:endParaRPr lang="en-PG" dirty="0"/>
          </a:p>
        </p:txBody>
      </p:sp>
    </p:spTree>
    <p:extLst>
      <p:ext uri="{BB962C8B-B14F-4D97-AF65-F5344CB8AC3E}">
        <p14:creationId xmlns:p14="http://schemas.microsoft.com/office/powerpoint/2010/main" val="2633582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677D69-1311-423D-B80B-9555EB19B31C}"/>
              </a:ext>
            </a:extLst>
          </p:cNvPr>
          <p:cNvSpPr>
            <a:spLocks noGrp="1"/>
          </p:cNvSpPr>
          <p:nvPr>
            <p:ph idx="1"/>
          </p:nvPr>
        </p:nvSpPr>
        <p:spPr>
          <a:xfrm>
            <a:off x="107504" y="404664"/>
            <a:ext cx="8856984" cy="6336704"/>
          </a:xfrm>
        </p:spPr>
        <p:txBody>
          <a:bodyPr>
            <a:normAutofit/>
          </a:bodyPr>
          <a:lstStyle/>
          <a:p>
            <a:pPr marL="0" indent="0" algn="just">
              <a:buNone/>
            </a:pPr>
            <a:r>
              <a:rPr lang="en-AU" b="1" dirty="0"/>
              <a:t>   </a:t>
            </a:r>
            <a:r>
              <a:rPr lang="en-AU" sz="3600" b="1" dirty="0"/>
              <a:t>2.7 Groups</a:t>
            </a:r>
            <a:r>
              <a:rPr lang="en-AU" sz="3600" b="1" u="sng" dirty="0"/>
              <a:t> </a:t>
            </a:r>
            <a:endParaRPr lang="en-GB" b="1" u="sng" dirty="0"/>
          </a:p>
          <a:p>
            <a:pPr lvl="0" algn="just">
              <a:buFont typeface="Wingdings" panose="05000000000000000000" pitchFamily="2" charset="2"/>
              <a:buChar char="§"/>
            </a:pPr>
            <a:r>
              <a:rPr lang="en-AU" sz="3200" dirty="0">
                <a:latin typeface="Aptos Display" panose="020B0004020202020204" pitchFamily="34" charset="0"/>
              </a:rPr>
              <a:t>Groups are a key building block of social life but can also have negative consequences.</a:t>
            </a:r>
            <a:endParaRPr lang="en-GB" sz="3200" dirty="0">
              <a:latin typeface="Aptos Display" panose="020B0004020202020204" pitchFamily="34" charset="0"/>
            </a:endParaRPr>
          </a:p>
          <a:p>
            <a:pPr marL="0" lvl="0" indent="0" algn="just">
              <a:buNone/>
            </a:pPr>
            <a:endParaRPr lang="en-PG" sz="2800" dirty="0"/>
          </a:p>
        </p:txBody>
      </p:sp>
    </p:spTree>
    <p:extLst>
      <p:ext uri="{BB962C8B-B14F-4D97-AF65-F5344CB8AC3E}">
        <p14:creationId xmlns:p14="http://schemas.microsoft.com/office/powerpoint/2010/main" val="33265288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302082-FF22-5849-939D-C040F7348D86}"/>
              </a:ext>
            </a:extLst>
          </p:cNvPr>
          <p:cNvSpPr>
            <a:spLocks noGrp="1"/>
          </p:cNvSpPr>
          <p:nvPr>
            <p:ph idx="1"/>
          </p:nvPr>
        </p:nvSpPr>
        <p:spPr>
          <a:xfrm>
            <a:off x="107504" y="404664"/>
            <a:ext cx="8928992" cy="6336704"/>
          </a:xfrm>
        </p:spPr>
        <p:txBody>
          <a:bodyPr>
            <a:normAutofit lnSpcReduction="10000"/>
          </a:bodyPr>
          <a:lstStyle/>
          <a:p>
            <a:pPr marL="0" indent="0" fontAlgn="base">
              <a:buNone/>
            </a:pPr>
            <a:r>
              <a:rPr lang="en-AU" b="1" dirty="0"/>
              <a:t> Terminologies </a:t>
            </a:r>
            <a:endParaRPr lang="en-PG" dirty="0"/>
          </a:p>
          <a:p>
            <a:pPr marL="0" indent="0" fontAlgn="base">
              <a:buNone/>
            </a:pPr>
            <a:r>
              <a:rPr lang="en-AU" b="1" dirty="0"/>
              <a:t> </a:t>
            </a:r>
            <a:endParaRPr lang="en-PG" dirty="0"/>
          </a:p>
          <a:p>
            <a:pPr fontAlgn="base">
              <a:buFont typeface="Wingdings" panose="05000000000000000000" pitchFamily="2" charset="2"/>
              <a:buChar char="§"/>
            </a:pPr>
            <a:r>
              <a:rPr lang="en-AU" b="1" dirty="0"/>
              <a:t>Aggregate </a:t>
            </a:r>
            <a:r>
              <a:rPr lang="en-AU" dirty="0"/>
              <a:t>- a collection of people who exist in the same place at the same time, but who don’t interact or share a sense of identity.</a:t>
            </a:r>
            <a:endParaRPr lang="en-GB" dirty="0"/>
          </a:p>
          <a:p>
            <a:pPr fontAlgn="base">
              <a:buFont typeface="Wingdings" panose="05000000000000000000" pitchFamily="2" charset="2"/>
              <a:buChar char="§"/>
            </a:pPr>
            <a:r>
              <a:rPr lang="en-AU" b="1" dirty="0"/>
              <a:t>In-group - </a:t>
            </a:r>
            <a:r>
              <a:rPr lang="en-AU" dirty="0"/>
              <a:t>a group a person belongs to, and feels is an integral part of his identity.</a:t>
            </a:r>
            <a:endParaRPr lang="en-GB" dirty="0"/>
          </a:p>
          <a:p>
            <a:pPr fontAlgn="base">
              <a:buFont typeface="Wingdings" panose="05000000000000000000" pitchFamily="2" charset="2"/>
              <a:buChar char="§"/>
            </a:pPr>
            <a:r>
              <a:rPr lang="en-AU" b="1" dirty="0"/>
              <a:t>Out-group - </a:t>
            </a:r>
            <a:r>
              <a:rPr lang="en-AU" dirty="0"/>
              <a:t>a group that an individual is not a member of, and may even compete with.</a:t>
            </a:r>
          </a:p>
          <a:p>
            <a:pPr fontAlgn="base">
              <a:buFont typeface="Wingdings" panose="05000000000000000000" pitchFamily="2" charset="2"/>
              <a:buChar char="§"/>
            </a:pPr>
            <a:r>
              <a:rPr lang="en-AU" b="1" dirty="0"/>
              <a:t>Primary groups - </a:t>
            </a:r>
            <a:r>
              <a:rPr lang="en-AU" dirty="0"/>
              <a:t>small, informal groups of people who are closest to us.</a:t>
            </a:r>
          </a:p>
          <a:p>
            <a:pPr fontAlgn="base">
              <a:buFont typeface="Wingdings" panose="05000000000000000000" pitchFamily="2" charset="2"/>
              <a:buChar char="§"/>
            </a:pPr>
            <a:r>
              <a:rPr lang="en-AU" b="1" dirty="0"/>
              <a:t>Reference groups - </a:t>
            </a:r>
            <a:r>
              <a:rPr lang="en-AU" dirty="0"/>
              <a:t>groups to which an individual compares herself/himself.</a:t>
            </a:r>
          </a:p>
          <a:p>
            <a:pPr fontAlgn="base">
              <a:buFont typeface="Wingdings" panose="05000000000000000000" pitchFamily="2" charset="2"/>
              <a:buChar char="§"/>
            </a:pPr>
            <a:r>
              <a:rPr lang="en-AU" b="1" dirty="0"/>
              <a:t>Secondary groups - </a:t>
            </a:r>
            <a:r>
              <a:rPr lang="en-AU" dirty="0"/>
              <a:t>larger and more impersonal groups that are task-focused and time limited</a:t>
            </a:r>
            <a:endParaRPr lang="en-PG" dirty="0"/>
          </a:p>
          <a:p>
            <a:pPr marL="0" indent="0" fontAlgn="base">
              <a:buNone/>
            </a:pPr>
            <a:r>
              <a:rPr lang="en-AU" dirty="0"/>
              <a:t> </a:t>
            </a:r>
            <a:endParaRPr lang="en-PG" dirty="0"/>
          </a:p>
          <a:p>
            <a:pPr marL="0" indent="0">
              <a:buNone/>
            </a:pPr>
            <a:endParaRPr lang="en-PG" dirty="0"/>
          </a:p>
        </p:txBody>
      </p:sp>
    </p:spTree>
    <p:extLst>
      <p:ext uri="{BB962C8B-B14F-4D97-AF65-F5344CB8AC3E}">
        <p14:creationId xmlns:p14="http://schemas.microsoft.com/office/powerpoint/2010/main" val="3680171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F38742-CBB9-2A78-ABB0-F2910143C2D4}"/>
              </a:ext>
            </a:extLst>
          </p:cNvPr>
          <p:cNvSpPr>
            <a:spLocks noGrp="1"/>
          </p:cNvSpPr>
          <p:nvPr>
            <p:ph idx="1"/>
          </p:nvPr>
        </p:nvSpPr>
        <p:spPr>
          <a:xfrm>
            <a:off x="107504" y="548680"/>
            <a:ext cx="8856984" cy="6120680"/>
          </a:xfrm>
        </p:spPr>
        <p:txBody>
          <a:bodyPr/>
          <a:lstStyle/>
          <a:p>
            <a:pPr>
              <a:buFont typeface="Wingdings" panose="05000000000000000000" pitchFamily="2" charset="2"/>
              <a:buChar char="§"/>
            </a:pPr>
            <a:r>
              <a:rPr lang="en-AU" sz="2800" b="1" dirty="0"/>
              <a:t>social category- </a:t>
            </a:r>
            <a:r>
              <a:rPr lang="en-AU" sz="2800" dirty="0"/>
              <a:t>collection of individuals who have at least one attribute in common but otherwise do not necessarily interact with each other. </a:t>
            </a:r>
            <a:r>
              <a:rPr lang="en-AU" sz="2800" dirty="0" err="1"/>
              <a:t>eg</a:t>
            </a:r>
            <a:r>
              <a:rPr lang="en-AU" sz="2800" dirty="0"/>
              <a:t>, women are a social category with same sexual characteristics even though they do not interact.</a:t>
            </a:r>
          </a:p>
          <a:p>
            <a:pPr>
              <a:buFont typeface="Wingdings" panose="05000000000000000000" pitchFamily="2" charset="2"/>
              <a:buChar char="§"/>
            </a:pPr>
            <a:endParaRPr lang="en-PG" dirty="0"/>
          </a:p>
        </p:txBody>
      </p:sp>
    </p:spTree>
    <p:extLst>
      <p:ext uri="{BB962C8B-B14F-4D97-AF65-F5344CB8AC3E}">
        <p14:creationId xmlns:p14="http://schemas.microsoft.com/office/powerpoint/2010/main" val="265599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39F6A1-B40D-E90F-8C7E-2837416A6E38}"/>
              </a:ext>
            </a:extLst>
          </p:cNvPr>
          <p:cNvSpPr>
            <a:spLocks noGrp="1"/>
          </p:cNvSpPr>
          <p:nvPr>
            <p:ph idx="1"/>
          </p:nvPr>
        </p:nvSpPr>
        <p:spPr>
          <a:xfrm>
            <a:off x="0" y="476672"/>
            <a:ext cx="9036496" cy="6264696"/>
          </a:xfrm>
        </p:spPr>
        <p:txBody>
          <a:bodyPr/>
          <a:lstStyle/>
          <a:p>
            <a:pPr marL="0" indent="0">
              <a:buNone/>
            </a:pPr>
            <a:r>
              <a:rPr lang="en-AU" sz="2800" b="1" dirty="0"/>
              <a:t>   2.2 Introduction </a:t>
            </a:r>
          </a:p>
          <a:p>
            <a:pPr marL="0" indent="0">
              <a:buNone/>
            </a:pPr>
            <a:r>
              <a:rPr lang="en-US" dirty="0"/>
              <a:t>Welcome to the second lecture on culture, society and groups!</a:t>
            </a:r>
          </a:p>
          <a:p>
            <a:pPr>
              <a:buFont typeface="Wingdings" panose="05000000000000000000" pitchFamily="2" charset="2"/>
              <a:buChar char="Ø"/>
            </a:pPr>
            <a:r>
              <a:rPr lang="en-US" sz="2800" dirty="0"/>
              <a:t>This lecture covers the;</a:t>
            </a:r>
          </a:p>
          <a:p>
            <a:pPr lvl="0"/>
            <a:r>
              <a:rPr lang="en-AU" dirty="0"/>
              <a:t>definitions of culture, society and group.</a:t>
            </a:r>
            <a:endParaRPr lang="en-PG" dirty="0"/>
          </a:p>
          <a:p>
            <a:pPr lvl="0"/>
            <a:r>
              <a:rPr lang="en-AU" dirty="0"/>
              <a:t>difference between material and non-material culture.</a:t>
            </a:r>
            <a:endParaRPr lang="en-PG" dirty="0"/>
          </a:p>
          <a:p>
            <a:pPr lvl="0"/>
            <a:r>
              <a:rPr lang="en-AU" dirty="0"/>
              <a:t>functions of culture.</a:t>
            </a:r>
            <a:endParaRPr lang="en-PG" dirty="0"/>
          </a:p>
          <a:p>
            <a:pPr lvl="0"/>
            <a:r>
              <a:rPr lang="en-AU" dirty="0"/>
              <a:t>elements of culture. </a:t>
            </a:r>
            <a:endParaRPr lang="en-PG" dirty="0"/>
          </a:p>
          <a:p>
            <a:pPr lvl="0"/>
            <a:r>
              <a:rPr lang="en-AU" dirty="0"/>
              <a:t>paradigms on culture.  </a:t>
            </a:r>
            <a:endParaRPr lang="en-PG" dirty="0"/>
          </a:p>
          <a:p>
            <a:pPr lvl="0"/>
            <a:r>
              <a:rPr lang="en-AU" dirty="0"/>
              <a:t>types of societies and groups with examples. </a:t>
            </a:r>
            <a:endParaRPr lang="en-PG" dirty="0"/>
          </a:p>
          <a:p>
            <a:pPr>
              <a:buFont typeface="Wingdings" panose="05000000000000000000" pitchFamily="2" charset="2"/>
              <a:buChar char="§"/>
            </a:pPr>
            <a:endParaRPr lang="en-PG" sz="2800" dirty="0"/>
          </a:p>
          <a:p>
            <a:pPr marL="0" indent="0">
              <a:buNone/>
            </a:pPr>
            <a:endParaRPr lang="en-PG" dirty="0"/>
          </a:p>
        </p:txBody>
      </p:sp>
    </p:spTree>
    <p:extLst>
      <p:ext uri="{BB962C8B-B14F-4D97-AF65-F5344CB8AC3E}">
        <p14:creationId xmlns:p14="http://schemas.microsoft.com/office/powerpoint/2010/main" val="3952182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4D025B-CDE5-02E4-0997-9402ACA5D2B1}"/>
              </a:ext>
            </a:extLst>
          </p:cNvPr>
          <p:cNvSpPr>
            <a:spLocks noGrp="1"/>
          </p:cNvSpPr>
          <p:nvPr>
            <p:ph idx="1"/>
          </p:nvPr>
        </p:nvSpPr>
        <p:spPr>
          <a:xfrm>
            <a:off x="107504" y="404664"/>
            <a:ext cx="8928992" cy="6336704"/>
          </a:xfrm>
        </p:spPr>
        <p:txBody>
          <a:bodyPr>
            <a:normAutofit/>
          </a:bodyPr>
          <a:lstStyle/>
          <a:p>
            <a:pPr algn="just">
              <a:lnSpc>
                <a:spcPct val="115000"/>
              </a:lnSpc>
              <a:spcAft>
                <a:spcPts val="1000"/>
              </a:spcAft>
              <a:buNone/>
            </a:pPr>
            <a:r>
              <a:rPr lang="en-AU" sz="2600" b="1" dirty="0">
                <a:effectLst/>
                <a:latin typeface="Abadi" panose="020F0502020204030204" pitchFamily="34" charset="0"/>
                <a:ea typeface="Calibri" panose="020F0502020204030204" pitchFamily="34" charset="0"/>
                <a:cs typeface="Times New Roman" panose="02020603050405020304" pitchFamily="18" charset="0"/>
              </a:rPr>
              <a:t>2.3 </a:t>
            </a:r>
            <a:r>
              <a:rPr lang="en-AU" sz="2600" b="1" dirty="0">
                <a:latin typeface="Abadi" panose="020F0502020204030204" pitchFamily="34" charset="0"/>
                <a:ea typeface="Calibri" panose="020F0502020204030204" pitchFamily="34" charset="0"/>
                <a:cs typeface="Times New Roman" panose="02020603050405020304" pitchFamily="18" charset="0"/>
              </a:rPr>
              <a:t>Definitions of </a:t>
            </a:r>
            <a:r>
              <a:rPr lang="en-AU" sz="2600" b="1" dirty="0">
                <a:effectLst/>
                <a:latin typeface="Abadi" panose="020F0502020204030204" pitchFamily="34" charset="0"/>
                <a:ea typeface="Calibri" panose="020F0502020204030204" pitchFamily="34" charset="0"/>
                <a:cs typeface="Times New Roman" panose="02020603050405020304" pitchFamily="18" charset="0"/>
              </a:rPr>
              <a:t>Culture,</a:t>
            </a:r>
            <a:r>
              <a:rPr lang="en-AU" sz="2600" b="1" dirty="0">
                <a:latin typeface="Abadi" panose="020F0502020204030204" pitchFamily="34" charset="0"/>
              </a:rPr>
              <a:t> Society and Group.</a:t>
            </a:r>
            <a:r>
              <a:rPr lang="en-AU" sz="2600" b="1" dirty="0">
                <a:effectLst/>
                <a:latin typeface="Abadi" panose="020F0502020204030204" pitchFamily="34" charset="0"/>
                <a:ea typeface="Calibri" panose="020F0502020204030204" pitchFamily="34" charset="0"/>
                <a:cs typeface="Times New Roman" panose="02020603050405020304" pitchFamily="18" charset="0"/>
              </a:rPr>
              <a:t> </a:t>
            </a:r>
            <a:endParaRPr lang="en-PG" sz="2200" b="1" dirty="0">
              <a:effectLst/>
              <a:latin typeface="Abad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
            </a:pPr>
            <a:r>
              <a:rPr lang="en-US" b="1" dirty="0"/>
              <a:t>Culture</a:t>
            </a:r>
            <a:r>
              <a:rPr lang="en-US" dirty="0"/>
              <a:t> - shared beliefs, values, norms and practices that 		      define a way of life for a group of people. </a:t>
            </a:r>
          </a:p>
          <a:p>
            <a:pPr marL="0" indent="0">
              <a:buNone/>
            </a:pPr>
            <a:r>
              <a:rPr lang="en-US" dirty="0"/>
              <a:t>                - influences behavior, identity, and social expectations.</a:t>
            </a:r>
          </a:p>
          <a:p>
            <a:pPr marL="0" indent="0">
              <a:buNone/>
            </a:pPr>
            <a:r>
              <a:rPr lang="en-US" dirty="0"/>
              <a:t>                - </a:t>
            </a:r>
            <a:r>
              <a:rPr lang="en-AU" dirty="0"/>
              <a:t>” is a way of life of a number of people.</a:t>
            </a:r>
          </a:p>
          <a:p>
            <a:pPr marL="0" indent="0">
              <a:buNone/>
            </a:pPr>
            <a:r>
              <a:rPr lang="en-AU" dirty="0"/>
              <a:t>                - everything that is part of a people’s way of life.</a:t>
            </a:r>
            <a:endParaRPr lang="en-US" dirty="0"/>
          </a:p>
          <a:p>
            <a:pPr marL="0" indent="0">
              <a:buNone/>
            </a:pPr>
            <a:r>
              <a:rPr lang="en-AU" b="1" dirty="0"/>
              <a:t>Two main groups of cultures- </a:t>
            </a:r>
          </a:p>
          <a:p>
            <a:pPr marL="457200" indent="-457200">
              <a:buAutoNum type="alphaLcParenR"/>
            </a:pPr>
            <a:r>
              <a:rPr lang="en-AU" b="1" dirty="0"/>
              <a:t>non-material-</a:t>
            </a:r>
            <a:r>
              <a:rPr lang="en-AU" dirty="0"/>
              <a:t> intangible (non-physical) creations.eg values, ideas, beliefs, symbols and language that define a society.</a:t>
            </a:r>
            <a:endParaRPr lang="en-AU" b="1" dirty="0"/>
          </a:p>
          <a:p>
            <a:pPr marL="457200" indent="-457200">
              <a:buAutoNum type="alphaLcParenR"/>
            </a:pPr>
            <a:r>
              <a:rPr lang="en-AU" b="1" dirty="0"/>
              <a:t>material culture-</a:t>
            </a:r>
            <a:r>
              <a:rPr lang="en-AU" dirty="0"/>
              <a:t> society’s physical or tangible objects.eg tools and technology, clothing, eating utensils, hunting tools, and means of transportation. </a:t>
            </a:r>
            <a:endParaRPr lang="en-PG" dirty="0"/>
          </a:p>
          <a:p>
            <a:pPr marL="0" indent="0">
              <a:buNone/>
            </a:pPr>
            <a:endParaRPr lang="en-PG" dirty="0"/>
          </a:p>
        </p:txBody>
      </p:sp>
    </p:spTree>
    <p:extLst>
      <p:ext uri="{BB962C8B-B14F-4D97-AF65-F5344CB8AC3E}">
        <p14:creationId xmlns:p14="http://schemas.microsoft.com/office/powerpoint/2010/main" val="1381454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47CA41-5962-A707-9276-2A5976B6B648}"/>
              </a:ext>
            </a:extLst>
          </p:cNvPr>
          <p:cNvSpPr>
            <a:spLocks noGrp="1"/>
          </p:cNvSpPr>
          <p:nvPr>
            <p:ph idx="1"/>
          </p:nvPr>
        </p:nvSpPr>
        <p:spPr>
          <a:xfrm>
            <a:off x="179512" y="692696"/>
            <a:ext cx="8784976" cy="5904656"/>
          </a:xfrm>
        </p:spPr>
        <p:txBody>
          <a:bodyPr/>
          <a:lstStyle/>
          <a:p>
            <a:pPr marL="0" indent="0">
              <a:buNone/>
            </a:pPr>
            <a:r>
              <a:rPr lang="en-GB" sz="3200" b="1" dirty="0"/>
              <a:t>Other groups of cultures include;</a:t>
            </a:r>
          </a:p>
          <a:p>
            <a:pPr marL="0" indent="0">
              <a:buNone/>
            </a:pPr>
            <a:r>
              <a:rPr lang="en-GB" sz="3200" b="1" dirty="0"/>
              <a:t> </a:t>
            </a:r>
          </a:p>
          <a:p>
            <a:pPr>
              <a:buFont typeface="Wingdings" panose="05000000000000000000" pitchFamily="2" charset="2"/>
              <a:buChar char="§"/>
            </a:pPr>
            <a:r>
              <a:rPr lang="en-AU" b="1" dirty="0"/>
              <a:t>Sub-cultures</a:t>
            </a:r>
            <a:r>
              <a:rPr lang="en-AU" dirty="0"/>
              <a:t> - smaller cultures within the greater one 		and usually differ from the dominant one.</a:t>
            </a:r>
          </a:p>
          <a:p>
            <a:pPr marL="0" indent="0">
              <a:buNone/>
            </a:pPr>
            <a:endParaRPr lang="en-AU" dirty="0"/>
          </a:p>
          <a:p>
            <a:pPr>
              <a:buFont typeface="Wingdings" panose="05000000000000000000" pitchFamily="2" charset="2"/>
              <a:buChar char="§"/>
            </a:pPr>
            <a:r>
              <a:rPr lang="en-AU" b="1" dirty="0"/>
              <a:t>Countercultures</a:t>
            </a:r>
            <a:r>
              <a:rPr lang="en-AU" dirty="0"/>
              <a:t> - cultural patterns that are strongly at odds with the dominant culture and may be a reaction to it – e.g. The hippies of the 1960s.</a:t>
            </a:r>
            <a:endParaRPr lang="en-PG" sz="2800" b="1" dirty="0"/>
          </a:p>
          <a:p>
            <a:endParaRPr lang="en-PG" dirty="0"/>
          </a:p>
        </p:txBody>
      </p:sp>
    </p:spTree>
    <p:extLst>
      <p:ext uri="{BB962C8B-B14F-4D97-AF65-F5344CB8AC3E}">
        <p14:creationId xmlns:p14="http://schemas.microsoft.com/office/powerpoint/2010/main" val="3097283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C0077E-E654-B0A8-7EA4-E593EF3E9FE1}"/>
              </a:ext>
            </a:extLst>
          </p:cNvPr>
          <p:cNvSpPr>
            <a:spLocks noGrp="1"/>
          </p:cNvSpPr>
          <p:nvPr>
            <p:ph idx="1"/>
          </p:nvPr>
        </p:nvSpPr>
        <p:spPr>
          <a:xfrm>
            <a:off x="107504" y="476672"/>
            <a:ext cx="8928992" cy="6264696"/>
          </a:xfrm>
        </p:spPr>
        <p:txBody>
          <a:bodyPr>
            <a:normAutofit/>
          </a:bodyPr>
          <a:lstStyle/>
          <a:p>
            <a:pPr algn="just">
              <a:buFont typeface="Wingdings" panose="05000000000000000000" pitchFamily="2" charset="2"/>
              <a:buChar char="§"/>
            </a:pPr>
            <a:r>
              <a:rPr lang="en-US" b="1" dirty="0"/>
              <a:t>Society -</a:t>
            </a:r>
            <a:r>
              <a:rPr lang="en-US" dirty="0"/>
              <a:t>  broader concept, encompassing a group of individuals who share a common territory and social institutions, working together to maintain order and continuity.</a:t>
            </a:r>
          </a:p>
          <a:p>
            <a:pPr marL="0" indent="0" algn="just">
              <a:buNone/>
            </a:pPr>
            <a:r>
              <a:rPr lang="en-US" dirty="0"/>
              <a:t>Eg, a village, a school, a college, university.</a:t>
            </a:r>
          </a:p>
          <a:p>
            <a:pPr marL="0" indent="0" algn="just">
              <a:buNone/>
            </a:pPr>
            <a:endParaRPr lang="en-US" dirty="0"/>
          </a:p>
          <a:p>
            <a:pPr algn="just">
              <a:buFont typeface="Wingdings" panose="05000000000000000000" pitchFamily="2" charset="2"/>
              <a:buChar char="§"/>
            </a:pPr>
            <a:r>
              <a:rPr lang="en-US" b="1" dirty="0"/>
              <a:t>Group – </a:t>
            </a:r>
            <a:r>
              <a:rPr lang="en-AU" dirty="0"/>
              <a:t>a collection of individuals sharing some common interest or identity and who interact on a regular basis </a:t>
            </a:r>
            <a:r>
              <a:rPr lang="en-GB" dirty="0"/>
              <a:t>within societies. Eg,</a:t>
            </a:r>
            <a:r>
              <a:rPr lang="en-US" dirty="0"/>
              <a:t> families, peer groups, clubs and organizations.</a:t>
            </a:r>
          </a:p>
          <a:p>
            <a:pPr marL="0" indent="0" algn="just">
              <a:buNone/>
            </a:pPr>
            <a:endParaRPr lang="en-AU" dirty="0"/>
          </a:p>
          <a:p>
            <a:pPr algn="just">
              <a:buFont typeface="Wingdings" panose="05000000000000000000" pitchFamily="2" charset="2"/>
              <a:buChar char="§"/>
            </a:pPr>
            <a:endParaRPr lang="en-US" dirty="0"/>
          </a:p>
          <a:p>
            <a:pPr algn="just">
              <a:buFont typeface="Wingdings" panose="05000000000000000000" pitchFamily="2" charset="2"/>
              <a:buChar char="v"/>
            </a:pPr>
            <a:r>
              <a:rPr lang="en-US" b="1" dirty="0"/>
              <a:t>Culture, society</a:t>
            </a:r>
            <a:r>
              <a:rPr lang="en-US" dirty="0"/>
              <a:t> and </a:t>
            </a:r>
            <a:r>
              <a:rPr lang="en-US" b="1" dirty="0"/>
              <a:t>group</a:t>
            </a:r>
            <a:r>
              <a:rPr lang="en-US" dirty="0"/>
              <a:t> are fundamental concepts in sociology, shaping how individuals interact and organize their lives.</a:t>
            </a:r>
            <a:endParaRPr lang="en-PG" dirty="0"/>
          </a:p>
          <a:p>
            <a:pPr marL="0" indent="0">
              <a:buNone/>
            </a:pPr>
            <a:endParaRPr lang="en-PG" dirty="0"/>
          </a:p>
        </p:txBody>
      </p:sp>
    </p:spTree>
    <p:extLst>
      <p:ext uri="{BB962C8B-B14F-4D97-AF65-F5344CB8AC3E}">
        <p14:creationId xmlns:p14="http://schemas.microsoft.com/office/powerpoint/2010/main" val="616272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504724-EFB1-E4ED-2967-555BE9449204}"/>
              </a:ext>
            </a:extLst>
          </p:cNvPr>
          <p:cNvSpPr>
            <a:spLocks noGrp="1"/>
          </p:cNvSpPr>
          <p:nvPr>
            <p:ph idx="1"/>
          </p:nvPr>
        </p:nvSpPr>
        <p:spPr>
          <a:xfrm>
            <a:off x="107504" y="476672"/>
            <a:ext cx="8928992" cy="6336704"/>
          </a:xfrm>
        </p:spPr>
        <p:txBody>
          <a:bodyPr/>
          <a:lstStyle/>
          <a:p>
            <a:pPr algn="just">
              <a:lnSpc>
                <a:spcPct val="115000"/>
              </a:lnSpc>
              <a:spcAft>
                <a:spcPts val="1000"/>
              </a:spcAft>
              <a:buNone/>
            </a:pPr>
            <a:r>
              <a:rPr lang="en-AU" sz="3200" b="1" dirty="0">
                <a:effectLst/>
                <a:latin typeface="Times New Roman" panose="02020603050405020304" pitchFamily="18" charset="0"/>
                <a:ea typeface="Calibri" panose="020F0502020204030204" pitchFamily="34" charset="0"/>
                <a:cs typeface="Times New Roman" panose="02020603050405020304" pitchFamily="18" charset="0"/>
              </a:rPr>
              <a:t>2.4 </a:t>
            </a:r>
            <a:r>
              <a:rPr lang="en-AU" sz="3200" b="1" dirty="0">
                <a:latin typeface="Times New Roman" panose="02020603050405020304" pitchFamily="18" charset="0"/>
                <a:ea typeface="Calibri" panose="020F0502020204030204" pitchFamily="34" charset="0"/>
                <a:cs typeface="Times New Roman" panose="02020603050405020304" pitchFamily="18" charset="0"/>
              </a:rPr>
              <a:t>E</a:t>
            </a:r>
            <a:r>
              <a:rPr lang="en-AU" sz="3200" b="1" dirty="0">
                <a:effectLst/>
                <a:latin typeface="Times New Roman" panose="02020603050405020304" pitchFamily="18" charset="0"/>
                <a:ea typeface="Calibri" panose="020F0502020204030204" pitchFamily="34" charset="0"/>
                <a:cs typeface="Times New Roman" panose="02020603050405020304" pitchFamily="18" charset="0"/>
              </a:rPr>
              <a:t>lements of culture.</a:t>
            </a:r>
          </a:p>
          <a:p>
            <a:pPr algn="just">
              <a:lnSpc>
                <a:spcPct val="115000"/>
              </a:lnSpc>
              <a:spcAft>
                <a:spcPts val="1000"/>
              </a:spcAft>
              <a:buFont typeface="Wingdings" panose="05000000000000000000" pitchFamily="2" charset="2"/>
              <a:buChar char="ü"/>
            </a:pPr>
            <a:r>
              <a:rPr lang="en-AU" b="1" i="1" dirty="0"/>
              <a:t>Symbols – </a:t>
            </a:r>
          </a:p>
          <a:p>
            <a:pPr algn="just">
              <a:lnSpc>
                <a:spcPct val="115000"/>
              </a:lnSpc>
              <a:spcAft>
                <a:spcPts val="1000"/>
              </a:spcAft>
              <a:buFont typeface="Wingdings" panose="05000000000000000000" pitchFamily="2" charset="2"/>
              <a:buChar char="ü"/>
            </a:pPr>
            <a:r>
              <a:rPr lang="en-AU" b="1" i="1" dirty="0"/>
              <a:t>Language – </a:t>
            </a:r>
          </a:p>
          <a:p>
            <a:pPr algn="just">
              <a:lnSpc>
                <a:spcPct val="115000"/>
              </a:lnSpc>
              <a:spcAft>
                <a:spcPts val="1000"/>
              </a:spcAft>
              <a:buFont typeface="Wingdings" panose="05000000000000000000" pitchFamily="2" charset="2"/>
              <a:buChar char="ü"/>
            </a:pPr>
            <a:r>
              <a:rPr lang="en-AU" b="1" i="1" dirty="0"/>
              <a:t> Norms -</a:t>
            </a:r>
            <a:endParaRPr lang="en-PG" dirty="0"/>
          </a:p>
          <a:p>
            <a:pPr algn="just">
              <a:lnSpc>
                <a:spcPct val="115000"/>
              </a:lnSpc>
              <a:spcAft>
                <a:spcPts val="1000"/>
              </a:spcAft>
              <a:buFont typeface="Wingdings" panose="05000000000000000000" pitchFamily="2" charset="2"/>
              <a:buChar char="ü"/>
            </a:pPr>
            <a:r>
              <a:rPr lang="en-AU" b="1" i="1" dirty="0"/>
              <a:t> Values -</a:t>
            </a:r>
            <a:endParaRPr lang="en-PG" dirty="0"/>
          </a:p>
          <a:p>
            <a:pPr algn="just">
              <a:lnSpc>
                <a:spcPct val="115000"/>
              </a:lnSpc>
              <a:spcAft>
                <a:spcPts val="1000"/>
              </a:spcAft>
              <a:buFont typeface="Wingdings" panose="05000000000000000000" pitchFamily="2" charset="2"/>
              <a:buChar char="ü"/>
            </a:pPr>
            <a:r>
              <a:rPr lang="en-AU" b="1" i="1" dirty="0"/>
              <a:t>Artifacts-	</a:t>
            </a:r>
            <a:endParaRPr lang="en-PG" dirty="0"/>
          </a:p>
          <a:p>
            <a:pPr algn="just">
              <a:lnSpc>
                <a:spcPct val="115000"/>
              </a:lnSpc>
              <a:spcAft>
                <a:spcPts val="1000"/>
              </a:spcAft>
              <a:buFont typeface="Wingdings" panose="05000000000000000000" pitchFamily="2" charset="2"/>
              <a:buChar char="ü"/>
            </a:pPr>
            <a:endParaRPr lang="en-PG" dirty="0"/>
          </a:p>
          <a:p>
            <a:pPr algn="just">
              <a:lnSpc>
                <a:spcPct val="115000"/>
              </a:lnSpc>
              <a:spcAft>
                <a:spcPts val="1000"/>
              </a:spcAft>
              <a:buFont typeface="Wingdings" panose="05000000000000000000" pitchFamily="2" charset="2"/>
              <a:buChar char="ü"/>
            </a:pPr>
            <a:endParaRPr lang="en-GB" sz="32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buNone/>
            </a:pPr>
            <a:endParaRPr lang="en-PG"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72534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A7DFC5-E641-789D-6081-7394B91C515A}"/>
              </a:ext>
            </a:extLst>
          </p:cNvPr>
          <p:cNvSpPr>
            <a:spLocks noGrp="1"/>
          </p:cNvSpPr>
          <p:nvPr>
            <p:ph idx="1"/>
          </p:nvPr>
        </p:nvSpPr>
        <p:spPr>
          <a:xfrm>
            <a:off x="179512" y="476672"/>
            <a:ext cx="8712968" cy="6192688"/>
          </a:xfrm>
        </p:spPr>
        <p:txBody>
          <a:bodyPr/>
          <a:lstStyle/>
          <a:p>
            <a:pPr marL="0" lvl="0" indent="0">
              <a:buNone/>
            </a:pPr>
            <a:r>
              <a:rPr lang="en-AU" sz="2800" b="1" dirty="0"/>
              <a:t>Elements of culture</a:t>
            </a:r>
          </a:p>
          <a:p>
            <a:pPr lvl="0"/>
            <a:r>
              <a:rPr lang="en-AU" b="1" i="1" dirty="0"/>
              <a:t>Symbols-</a:t>
            </a:r>
            <a:r>
              <a:rPr lang="en-AU" sz="2000" dirty="0"/>
              <a:t> signs or words that attach significance meanings to objects and patterns of behaviour.</a:t>
            </a:r>
            <a:endParaRPr lang="en-AU" b="1" dirty="0"/>
          </a:p>
          <a:p>
            <a:pPr lvl="0"/>
            <a:r>
              <a:rPr lang="en-AU" b="1" dirty="0"/>
              <a:t>Language</a:t>
            </a:r>
            <a:r>
              <a:rPr lang="en-AU" dirty="0"/>
              <a:t> - makes effective social interaction possible and influences how people conceive of concepts and objects.</a:t>
            </a:r>
            <a:endParaRPr lang="en-PG" dirty="0"/>
          </a:p>
          <a:p>
            <a:pPr lvl="0"/>
            <a:r>
              <a:rPr lang="en-AU" b="1" dirty="0"/>
              <a:t>Values</a:t>
            </a:r>
            <a:r>
              <a:rPr lang="en-AU" dirty="0"/>
              <a:t>- involve judgments of what is good or bad and desirable or undesirable. Eg, major values that distinguish the United States include individualism, competition, and a commitment to the work ethic.</a:t>
            </a:r>
          </a:p>
          <a:p>
            <a:r>
              <a:rPr lang="en-AU" b="1" i="1" dirty="0"/>
              <a:t>Norms- </a:t>
            </a:r>
            <a:r>
              <a:rPr lang="en-AU" dirty="0"/>
              <a:t>Norms are standards and expectations for behaving/  rules and expectations that guide the behaviour of members of the society. Norms change – e.g. The role of women in society. </a:t>
            </a:r>
          </a:p>
          <a:p>
            <a:r>
              <a:rPr lang="en-AU" b="1" i="1" dirty="0"/>
              <a:t>Artifacts-</a:t>
            </a:r>
            <a:r>
              <a:rPr lang="en-AU" dirty="0"/>
              <a:t>material objects, that constitute a society’s material culture.</a:t>
            </a:r>
            <a:endParaRPr lang="en-PG" dirty="0"/>
          </a:p>
          <a:p>
            <a:pPr lvl="0"/>
            <a:endParaRPr lang="en-AU" dirty="0"/>
          </a:p>
          <a:p>
            <a:pPr lvl="0"/>
            <a:endParaRPr lang="en-PG" dirty="0"/>
          </a:p>
          <a:p>
            <a:pPr marL="0" indent="0">
              <a:buNone/>
            </a:pPr>
            <a:endParaRPr lang="en-PG" dirty="0"/>
          </a:p>
        </p:txBody>
      </p:sp>
    </p:spTree>
    <p:extLst>
      <p:ext uri="{BB962C8B-B14F-4D97-AF65-F5344CB8AC3E}">
        <p14:creationId xmlns:p14="http://schemas.microsoft.com/office/powerpoint/2010/main" val="428537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156FD7-8793-8A5F-1CAD-2548D7299D96}"/>
              </a:ext>
            </a:extLst>
          </p:cNvPr>
          <p:cNvSpPr>
            <a:spLocks noGrp="1"/>
          </p:cNvSpPr>
          <p:nvPr>
            <p:ph idx="1"/>
          </p:nvPr>
        </p:nvSpPr>
        <p:spPr>
          <a:xfrm>
            <a:off x="107504" y="404664"/>
            <a:ext cx="8928992" cy="6336704"/>
          </a:xfrm>
        </p:spPr>
        <p:txBody>
          <a:bodyPr/>
          <a:lstStyle/>
          <a:p>
            <a:pPr>
              <a:lnSpc>
                <a:spcPct val="115000"/>
              </a:lnSpc>
              <a:spcBef>
                <a:spcPts val="1800"/>
              </a:spcBef>
              <a:spcAft>
                <a:spcPts val="1000"/>
              </a:spcAft>
              <a:buNone/>
            </a:pPr>
            <a:r>
              <a:rPr lang="en-AU"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AU" sz="40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Reflection!</a:t>
            </a:r>
            <a:r>
              <a:rPr lang="en-AU" sz="4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PG" sz="20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1800"/>
              </a:spcBef>
              <a:spcAft>
                <a:spcPts val="1000"/>
              </a:spcAft>
              <a:buFont typeface="Wingdings" panose="05000000000000000000" pitchFamily="2" charset="2"/>
              <a:buChar char="§"/>
            </a:pPr>
            <a:r>
              <a:rPr lang="en-AU"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Some people say the United States is too individualistic and competitive, while other people say these values are part of what makes America great. What do you think? Why?</a:t>
            </a:r>
            <a:endParaRPr lang="en-PG"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PG" dirty="0"/>
          </a:p>
        </p:txBody>
      </p:sp>
    </p:spTree>
    <p:extLst>
      <p:ext uri="{BB962C8B-B14F-4D97-AF65-F5344CB8AC3E}">
        <p14:creationId xmlns:p14="http://schemas.microsoft.com/office/powerpoint/2010/main" val="3865603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D59F18-10C2-F4EF-ECEE-5666F9586D2B}"/>
              </a:ext>
            </a:extLst>
          </p:cNvPr>
          <p:cNvSpPr>
            <a:spLocks noGrp="1"/>
          </p:cNvSpPr>
          <p:nvPr>
            <p:ph idx="1"/>
          </p:nvPr>
        </p:nvSpPr>
        <p:spPr>
          <a:xfrm>
            <a:off x="107504" y="476672"/>
            <a:ext cx="8928992" cy="6264696"/>
          </a:xfrm>
        </p:spPr>
        <p:txBody>
          <a:bodyPr>
            <a:normAutofit fontScale="25000" lnSpcReduction="20000"/>
          </a:bodyPr>
          <a:lstStyle/>
          <a:p>
            <a:pPr marL="0" indent="0">
              <a:buNone/>
            </a:pPr>
            <a:r>
              <a:rPr lang="en-AU" sz="12800" b="1" dirty="0"/>
              <a:t>2.5 The functions of culture</a:t>
            </a:r>
          </a:p>
          <a:p>
            <a:pPr marL="0" indent="0" algn="just">
              <a:buNone/>
            </a:pPr>
            <a:r>
              <a:rPr lang="en-AU" sz="2800" b="1" dirty="0"/>
              <a:t> </a:t>
            </a:r>
            <a:r>
              <a:rPr lang="en-AU" sz="12800" dirty="0">
                <a:latin typeface="Aldhabi" panose="020F0502020204030204" pitchFamily="2" charset="-78"/>
                <a:cs typeface="Aldhabi" panose="020F0502020204030204" pitchFamily="2" charset="-78"/>
              </a:rPr>
              <a:t>There are many functions of culture;</a:t>
            </a:r>
            <a:endParaRPr lang="en-PG" sz="12800" b="1" dirty="0">
              <a:latin typeface="Aldhabi" panose="020F0502020204030204" pitchFamily="2" charset="-78"/>
              <a:cs typeface="Aldhabi" panose="020F0502020204030204" pitchFamily="2" charset="-78"/>
            </a:endParaRPr>
          </a:p>
          <a:p>
            <a:pPr lvl="0" algn="just" eaLnBrk="0" fontAlgn="base" hangingPunct="0">
              <a:spcBef>
                <a:spcPct val="0"/>
              </a:spcBef>
              <a:spcAft>
                <a:spcPct val="0"/>
              </a:spcAft>
              <a:buClrTx/>
              <a:buSzTx/>
            </a:pPr>
            <a:r>
              <a:rPr lang="en-PG" altLang="en-PG" sz="12800" b="1" dirty="0" err="1">
                <a:solidFill>
                  <a:srgbClr val="0A0A0A"/>
                </a:solidFill>
                <a:latin typeface="Aldhabi" panose="020F0502020204030204" pitchFamily="2" charset="-78"/>
                <a:cs typeface="Aldhabi" panose="020F0502020204030204" pitchFamily="2" charset="-78"/>
              </a:rPr>
              <a:t>Socializa</a:t>
            </a:r>
            <a:r>
              <a:rPr lang="en-GB" altLang="en-PG" sz="12800" b="1" dirty="0" err="1">
                <a:solidFill>
                  <a:srgbClr val="0A0A0A"/>
                </a:solidFill>
                <a:latin typeface="Aldhabi" panose="020F0502020204030204" pitchFamily="2" charset="-78"/>
                <a:cs typeface="Aldhabi" panose="020F0502020204030204" pitchFamily="2" charset="-78"/>
              </a:rPr>
              <a:t>tion</a:t>
            </a:r>
            <a:r>
              <a:rPr lang="en-GB" altLang="en-PG" sz="12800" b="1" dirty="0">
                <a:solidFill>
                  <a:srgbClr val="0A0A0A"/>
                </a:solidFill>
                <a:latin typeface="Aldhabi" panose="020F0502020204030204" pitchFamily="2" charset="-78"/>
                <a:cs typeface="Aldhabi" panose="020F0502020204030204" pitchFamily="2" charset="-78"/>
              </a:rPr>
              <a:t>- </a:t>
            </a:r>
            <a:r>
              <a:rPr lang="en-PG" altLang="en-PG" sz="12800" dirty="0">
                <a:solidFill>
                  <a:srgbClr val="0A0A0A"/>
                </a:solidFill>
                <a:latin typeface="Aldhabi" panose="020F0502020204030204" pitchFamily="2" charset="-78"/>
                <a:cs typeface="Aldhabi" panose="020F0502020204030204" pitchFamily="2" charset="-78"/>
              </a:rPr>
              <a:t>establishes norms, traditions, and values </a:t>
            </a:r>
            <a:endParaRPr lang="en-GB" altLang="en-PG" sz="12800" dirty="0">
              <a:solidFill>
                <a:srgbClr val="0A0A0A"/>
              </a:solidFill>
              <a:latin typeface="Aldhabi" panose="020F0502020204030204" pitchFamily="2" charset="-78"/>
              <a:cs typeface="Aldhabi" panose="020F0502020204030204" pitchFamily="2" charset="-78"/>
            </a:endParaRPr>
          </a:p>
          <a:p>
            <a:pPr marL="0" lvl="0" indent="0" algn="just" eaLnBrk="0" fontAlgn="base" hangingPunct="0">
              <a:spcBef>
                <a:spcPct val="0"/>
              </a:spcBef>
              <a:spcAft>
                <a:spcPct val="0"/>
              </a:spcAft>
              <a:buClrTx/>
              <a:buSzTx/>
              <a:buNone/>
            </a:pPr>
            <a:r>
              <a:rPr lang="en-PG" altLang="en-PG" sz="12800" dirty="0">
                <a:solidFill>
                  <a:srgbClr val="0A0A0A"/>
                </a:solidFill>
                <a:latin typeface="Aldhabi" panose="020F0502020204030204" pitchFamily="2" charset="-78"/>
                <a:cs typeface="Aldhabi" panose="020F0502020204030204" pitchFamily="2" charset="-78"/>
              </a:rPr>
              <a:t>that guide </a:t>
            </a:r>
            <a:r>
              <a:rPr lang="en-PG" altLang="en-PG" sz="12800" dirty="0" err="1">
                <a:solidFill>
                  <a:srgbClr val="0A0A0A"/>
                </a:solidFill>
                <a:latin typeface="Aldhabi" panose="020F0502020204030204" pitchFamily="2" charset="-78"/>
                <a:cs typeface="Aldhabi" panose="020F0502020204030204" pitchFamily="2" charset="-78"/>
              </a:rPr>
              <a:t>behavior</a:t>
            </a:r>
            <a:r>
              <a:rPr lang="en-PG" altLang="en-PG" sz="12800" dirty="0">
                <a:solidFill>
                  <a:srgbClr val="0A0A0A"/>
                </a:solidFill>
                <a:latin typeface="Aldhabi" panose="020F0502020204030204" pitchFamily="2" charset="-78"/>
                <a:cs typeface="Aldhabi" panose="020F0502020204030204" pitchFamily="2" charset="-78"/>
              </a:rPr>
              <a:t>, distinguishing acceptable from unacceptable actions to ensure social order.</a:t>
            </a:r>
            <a:endParaRPr lang="en-GB" altLang="en-PG" sz="12800" dirty="0">
              <a:solidFill>
                <a:srgbClr val="0A0A0A"/>
              </a:solidFill>
              <a:latin typeface="Aldhabi" panose="020F0502020204030204" pitchFamily="2" charset="-78"/>
              <a:cs typeface="Aldhabi" panose="020F0502020204030204" pitchFamily="2" charset="-78"/>
            </a:endParaRPr>
          </a:p>
          <a:p>
            <a:pPr lvl="0" algn="just" eaLnBrk="0" fontAlgn="base" hangingPunct="0">
              <a:spcBef>
                <a:spcPct val="0"/>
              </a:spcBef>
              <a:spcAft>
                <a:spcPct val="0"/>
              </a:spcAft>
              <a:buClrTx/>
              <a:buSzTx/>
            </a:pPr>
            <a:r>
              <a:rPr lang="en-GB" altLang="en-PG" sz="12800" b="1" dirty="0">
                <a:solidFill>
                  <a:srgbClr val="0A0A0A"/>
                </a:solidFill>
                <a:latin typeface="Aldhabi" panose="020F0502020204030204" pitchFamily="2" charset="-78"/>
                <a:cs typeface="Aldhabi" panose="020F0502020204030204" pitchFamily="2" charset="-78"/>
              </a:rPr>
              <a:t>Identity</a:t>
            </a:r>
            <a:r>
              <a:rPr lang="en-GB" altLang="en-PG" sz="12800" dirty="0">
                <a:solidFill>
                  <a:srgbClr val="0A0A0A"/>
                </a:solidFill>
                <a:latin typeface="Aldhabi" panose="020F0502020204030204" pitchFamily="2" charset="-78"/>
                <a:cs typeface="Aldhabi" panose="020F0502020204030204" pitchFamily="2" charset="-78"/>
              </a:rPr>
              <a:t>-</a:t>
            </a:r>
            <a:r>
              <a:rPr lang="en-PG" altLang="en-PG" sz="12800" dirty="0">
                <a:solidFill>
                  <a:srgbClr val="0A0A0A"/>
                </a:solidFill>
                <a:latin typeface="Aldhabi" panose="020F0502020204030204" pitchFamily="2" charset="-78"/>
                <a:cs typeface="Aldhabi" panose="020F0502020204030204" pitchFamily="2" charset="-78"/>
              </a:rPr>
              <a:t>offers individuals a sense of identity, offering a shared understanding of</a:t>
            </a:r>
            <a:endParaRPr lang="en-GB" altLang="en-PG" sz="12800" dirty="0">
              <a:solidFill>
                <a:srgbClr val="0A0A0A"/>
              </a:solidFill>
              <a:latin typeface="Aldhabi" panose="020F0502020204030204" pitchFamily="2" charset="-78"/>
              <a:cs typeface="Aldhabi" panose="020F0502020204030204" pitchFamily="2" charset="-78"/>
            </a:endParaRPr>
          </a:p>
          <a:p>
            <a:pPr marL="0" lvl="0" indent="0" algn="just" eaLnBrk="0" fontAlgn="base" hangingPunct="0">
              <a:spcBef>
                <a:spcPct val="0"/>
              </a:spcBef>
              <a:spcAft>
                <a:spcPct val="0"/>
              </a:spcAft>
              <a:buClrTx/>
              <a:buSzTx/>
              <a:buNone/>
            </a:pPr>
            <a:r>
              <a:rPr lang="en-PG" altLang="en-PG" sz="12800" dirty="0">
                <a:solidFill>
                  <a:srgbClr val="0A0A0A"/>
                </a:solidFill>
                <a:latin typeface="Aldhabi" panose="020F0502020204030204" pitchFamily="2" charset="-78"/>
                <a:cs typeface="Aldhabi" panose="020F0502020204030204" pitchFamily="2" charset="-78"/>
              </a:rPr>
              <a:t> "who we are," which fosters social solidarity.</a:t>
            </a:r>
            <a:endParaRPr lang="en-GB" altLang="en-PG" sz="12800" dirty="0">
              <a:solidFill>
                <a:srgbClr val="0A0A0A"/>
              </a:solidFill>
              <a:latin typeface="Aldhabi" panose="020F0502020204030204" pitchFamily="2" charset="-78"/>
              <a:cs typeface="Aldhabi" panose="020F0502020204030204" pitchFamily="2" charset="-78"/>
            </a:endParaRPr>
          </a:p>
          <a:p>
            <a:pPr algn="just" eaLnBrk="0" fontAlgn="base" hangingPunct="0">
              <a:spcBef>
                <a:spcPct val="0"/>
              </a:spcBef>
              <a:spcAft>
                <a:spcPct val="0"/>
              </a:spcAft>
              <a:buClrTx/>
              <a:buSzTx/>
            </a:pPr>
            <a:r>
              <a:rPr lang="en-PG" altLang="en-PG" sz="12800" b="1" dirty="0" err="1">
                <a:solidFill>
                  <a:srgbClr val="0A0A0A"/>
                </a:solidFill>
                <a:latin typeface="Aldhabi" panose="020F0502020204030204" pitchFamily="2" charset="-78"/>
                <a:cs typeface="Aldhabi" panose="020F0502020204030204" pitchFamily="2" charset="-78"/>
              </a:rPr>
              <a:t>Adaptatio</a:t>
            </a:r>
            <a:r>
              <a:rPr lang="en-GB" altLang="en-PG" sz="12800" b="1" dirty="0">
                <a:solidFill>
                  <a:srgbClr val="0A0A0A"/>
                </a:solidFill>
                <a:latin typeface="Aldhabi" panose="020F0502020204030204" pitchFamily="2" charset="-78"/>
                <a:cs typeface="Aldhabi" panose="020F0502020204030204" pitchFamily="2" charset="-78"/>
              </a:rPr>
              <a:t>n to Environment- </a:t>
            </a:r>
            <a:r>
              <a:rPr lang="en-PG" altLang="en-PG" sz="12800" dirty="0">
                <a:solidFill>
                  <a:srgbClr val="0A0A0A"/>
                </a:solidFill>
                <a:latin typeface="Aldhabi" panose="020F0502020204030204" pitchFamily="2" charset="-78"/>
                <a:cs typeface="Aldhabi" panose="020F0502020204030204" pitchFamily="2" charset="-78"/>
              </a:rPr>
              <a:t> Culture enables human survival by creating tools, knowledge, and technologies to adapt to environmental challenges.</a:t>
            </a:r>
            <a:endParaRPr lang="en-GB" altLang="en-PG" sz="12800" dirty="0">
              <a:solidFill>
                <a:srgbClr val="0A0A0A"/>
              </a:solidFill>
              <a:latin typeface="Aldhabi" panose="020F0502020204030204" pitchFamily="2" charset="-78"/>
              <a:cs typeface="Aldhabi" panose="020F0502020204030204" pitchFamily="2" charset="-78"/>
            </a:endParaRPr>
          </a:p>
          <a:p>
            <a:pPr algn="just" eaLnBrk="0" fontAlgn="base" hangingPunct="0">
              <a:spcBef>
                <a:spcPct val="0"/>
              </a:spcBef>
              <a:spcAft>
                <a:spcPct val="0"/>
              </a:spcAft>
              <a:buClrTx/>
              <a:buSzTx/>
            </a:pPr>
            <a:r>
              <a:rPr lang="en-GB" altLang="en-PG" sz="12800" b="1" dirty="0">
                <a:solidFill>
                  <a:srgbClr val="0A0A0A"/>
                </a:solidFill>
                <a:latin typeface="Aldhabi" panose="020F0502020204030204" pitchFamily="2" charset="-78"/>
                <a:cs typeface="Aldhabi" panose="020F0502020204030204" pitchFamily="2" charset="-78"/>
              </a:rPr>
              <a:t>Communication</a:t>
            </a:r>
            <a:r>
              <a:rPr lang="en-GB" altLang="en-PG" sz="12800" dirty="0">
                <a:solidFill>
                  <a:srgbClr val="0A0A0A"/>
                </a:solidFill>
                <a:latin typeface="Aldhabi" panose="020F0502020204030204" pitchFamily="2" charset="-78"/>
                <a:cs typeface="Aldhabi" panose="020F0502020204030204" pitchFamily="2" charset="-78"/>
              </a:rPr>
              <a:t>- </a:t>
            </a:r>
            <a:r>
              <a:rPr lang="en-PG" altLang="en-PG" sz="12800" dirty="0">
                <a:solidFill>
                  <a:srgbClr val="0A0A0A"/>
                </a:solidFill>
                <a:latin typeface="Aldhabi" panose="020F0502020204030204" pitchFamily="2" charset="-78"/>
                <a:cs typeface="Aldhabi" panose="020F0502020204030204" pitchFamily="2" charset="-78"/>
              </a:rPr>
              <a:t>Culture provides a shared language and set of symbols that facilitate communication and understanding among group members.</a:t>
            </a:r>
            <a:endParaRPr lang="en-GB" altLang="en-PG" sz="12800" dirty="0">
              <a:solidFill>
                <a:srgbClr val="0A0A0A"/>
              </a:solidFill>
              <a:latin typeface="Aldhabi" panose="020F0502020204030204" pitchFamily="2" charset="-78"/>
              <a:cs typeface="Aldhabi" panose="020F0502020204030204" pitchFamily="2" charset="-78"/>
            </a:endParaRPr>
          </a:p>
          <a:p>
            <a:pPr algn="just" eaLnBrk="0" fontAlgn="base" hangingPunct="0">
              <a:spcBef>
                <a:spcPct val="0"/>
              </a:spcBef>
              <a:spcAft>
                <a:spcPct val="0"/>
              </a:spcAft>
              <a:buClrTx/>
              <a:buSzTx/>
            </a:pPr>
            <a:r>
              <a:rPr lang="en-GB" altLang="en-PG" sz="12800" b="1" dirty="0">
                <a:solidFill>
                  <a:srgbClr val="0A0A0A"/>
                </a:solidFill>
                <a:latin typeface="Aldhabi" panose="020F0502020204030204" pitchFamily="2" charset="-78"/>
                <a:cs typeface="Aldhabi" panose="020F0502020204030204" pitchFamily="2" charset="-78"/>
              </a:rPr>
              <a:t>Transmission of Knowledge- </a:t>
            </a:r>
            <a:r>
              <a:rPr lang="en-PG" altLang="en-PG" sz="12800" dirty="0">
                <a:solidFill>
                  <a:srgbClr val="0A0A0A"/>
                </a:solidFill>
                <a:latin typeface="Aldhabi" panose="020F0502020204030204" pitchFamily="2" charset="-78"/>
                <a:cs typeface="Aldhabi" panose="020F0502020204030204" pitchFamily="2" charset="-78"/>
              </a:rPr>
              <a:t>Culture transmits knowledge, skills, and values from one generation to the next, fostering continuity and development</a:t>
            </a:r>
            <a:endParaRPr lang="en-GB" altLang="en-PG" sz="12800" dirty="0">
              <a:solidFill>
                <a:srgbClr val="0A0A0A"/>
              </a:solidFill>
              <a:latin typeface="Aldhabi" panose="020F0502020204030204" pitchFamily="2" charset="-78"/>
              <a:cs typeface="Aldhabi" panose="020F0502020204030204" pitchFamily="2" charset="-78"/>
            </a:endParaRPr>
          </a:p>
          <a:p>
            <a:pPr eaLnBrk="0" fontAlgn="base" hangingPunct="0">
              <a:spcBef>
                <a:spcPct val="0"/>
              </a:spcBef>
              <a:spcAft>
                <a:spcPct val="0"/>
              </a:spcAft>
              <a:buClrTx/>
              <a:buSzTx/>
            </a:pPr>
            <a:endParaRPr lang="en-GB" altLang="en-PG" sz="12800" dirty="0">
              <a:solidFill>
                <a:srgbClr val="0A0A0A"/>
              </a:solidFill>
              <a:latin typeface="Aldhabi" panose="020F0502020204030204" pitchFamily="2" charset="-78"/>
              <a:cs typeface="Aldhabi" panose="020F0502020204030204" pitchFamily="2" charset="-78"/>
            </a:endParaRPr>
          </a:p>
          <a:p>
            <a:pPr eaLnBrk="0" fontAlgn="base" hangingPunct="0">
              <a:spcBef>
                <a:spcPct val="0"/>
              </a:spcBef>
              <a:spcAft>
                <a:spcPct val="0"/>
              </a:spcAft>
              <a:buClrTx/>
              <a:buSzTx/>
            </a:pPr>
            <a:endParaRPr lang="en-PG" altLang="en-PG" sz="12800" dirty="0">
              <a:solidFill>
                <a:srgbClr val="0A0A0A"/>
              </a:solidFill>
              <a:latin typeface="Aldhabi" panose="020F0502020204030204" pitchFamily="2" charset="-78"/>
              <a:cs typeface="Aldhabi" panose="020F0502020204030204" pitchFamily="2" charset="-78"/>
            </a:endParaRPr>
          </a:p>
          <a:p>
            <a:pPr lvl="0" eaLnBrk="0" fontAlgn="base" hangingPunct="0">
              <a:spcBef>
                <a:spcPct val="0"/>
              </a:spcBef>
              <a:spcAft>
                <a:spcPct val="0"/>
              </a:spcAft>
              <a:buClrTx/>
              <a:buSzTx/>
            </a:pPr>
            <a:endParaRPr lang="en-GB" altLang="en-PG" sz="12800" dirty="0">
              <a:solidFill>
                <a:srgbClr val="0A0A0A"/>
              </a:solidFill>
              <a:latin typeface="Aldhabi" panose="020F0502020204030204" pitchFamily="2" charset="-78"/>
              <a:cs typeface="Aldhabi" panose="020F0502020204030204" pitchFamily="2" charset="-78"/>
            </a:endParaRPr>
          </a:p>
          <a:p>
            <a:pPr lvl="0" eaLnBrk="0" fontAlgn="base" hangingPunct="0">
              <a:spcBef>
                <a:spcPct val="0"/>
              </a:spcBef>
              <a:spcAft>
                <a:spcPct val="0"/>
              </a:spcAft>
              <a:buClrTx/>
              <a:buSzTx/>
            </a:pPr>
            <a:endParaRPr lang="en-PG" altLang="en-PG" sz="12800" dirty="0">
              <a:solidFill>
                <a:srgbClr val="0A0A0A"/>
              </a:solidFill>
              <a:latin typeface="Aldhabi" panose="020F0502020204030204" pitchFamily="2" charset="-78"/>
              <a:cs typeface="Aldhabi" panose="020F0502020204030204" pitchFamily="2" charset="-78"/>
            </a:endParaRPr>
          </a:p>
          <a:p>
            <a:pPr lvl="0" eaLnBrk="0" fontAlgn="base" hangingPunct="0">
              <a:spcBef>
                <a:spcPct val="0"/>
              </a:spcBef>
              <a:spcAft>
                <a:spcPct val="0"/>
              </a:spcAft>
              <a:buClrTx/>
              <a:buSzTx/>
            </a:pPr>
            <a:endParaRPr lang="en-GB" altLang="en-PG" sz="12800" dirty="0">
              <a:solidFill>
                <a:srgbClr val="0A0A0A"/>
              </a:solidFill>
              <a:latin typeface="Aldhabi" panose="020F0502020204030204" pitchFamily="2" charset="-78"/>
              <a:cs typeface="Aldhabi" panose="020F0502020204030204" pitchFamily="2" charset="-78"/>
            </a:endParaRPr>
          </a:p>
          <a:p>
            <a:pPr marL="0" lvl="0" indent="0" eaLnBrk="0" fontAlgn="base" hangingPunct="0">
              <a:spcBef>
                <a:spcPct val="0"/>
              </a:spcBef>
              <a:spcAft>
                <a:spcPct val="0"/>
              </a:spcAft>
              <a:buClrTx/>
              <a:buSzTx/>
              <a:buNone/>
            </a:pPr>
            <a:endParaRPr lang="en-GB" altLang="en-PG" sz="12800" dirty="0">
              <a:solidFill>
                <a:srgbClr val="0A0A0A"/>
              </a:solidFill>
              <a:latin typeface="Aldhabi" panose="020F0502020204030204" pitchFamily="2" charset="-78"/>
              <a:cs typeface="Aldhabi" panose="020F0502020204030204" pitchFamily="2" charset="-78"/>
            </a:endParaRPr>
          </a:p>
          <a:p>
            <a:pPr marL="0" lvl="0" indent="0" eaLnBrk="0" fontAlgn="base" hangingPunct="0">
              <a:spcBef>
                <a:spcPct val="0"/>
              </a:spcBef>
              <a:spcAft>
                <a:spcPct val="0"/>
              </a:spcAft>
              <a:buClrTx/>
              <a:buSzTx/>
              <a:buFontTx/>
              <a:buChar char="•"/>
            </a:pPr>
            <a:endParaRPr lang="en-PG" altLang="en-PG" sz="12800" dirty="0">
              <a:solidFill>
                <a:srgbClr val="0A0A0A"/>
              </a:solidFill>
              <a:latin typeface="Aldhabi" panose="020F0502020204030204" pitchFamily="2" charset="-78"/>
              <a:cs typeface="Aldhabi" panose="020F0502020204030204" pitchFamily="2" charset="-78"/>
            </a:endParaRPr>
          </a:p>
          <a:p>
            <a:pPr marL="0" indent="0">
              <a:buNone/>
            </a:pPr>
            <a:endParaRPr lang="en-AU" sz="12800" b="1" dirty="0">
              <a:latin typeface="Aldhabi" panose="020F0502020204030204" pitchFamily="2" charset="-78"/>
              <a:cs typeface="Aldhabi" panose="020F0502020204030204" pitchFamily="2" charset="-78"/>
            </a:endParaRPr>
          </a:p>
          <a:p>
            <a:pPr marL="0" indent="0">
              <a:buNone/>
            </a:pPr>
            <a:endParaRPr lang="en-AU" sz="12800" b="1" dirty="0">
              <a:latin typeface="Aldhabi" panose="020F0502020204030204" pitchFamily="2" charset="-78"/>
              <a:cs typeface="Aldhabi" panose="020F0502020204030204" pitchFamily="2" charset="-78"/>
            </a:endParaRPr>
          </a:p>
          <a:p>
            <a:pPr marL="0" indent="0">
              <a:buNone/>
            </a:pPr>
            <a:endParaRPr lang="en-AU" sz="12800" b="1" dirty="0">
              <a:latin typeface="Aldhabi" panose="020F0502020204030204" pitchFamily="2" charset="-78"/>
              <a:cs typeface="Aldhabi" panose="020F0502020204030204" pitchFamily="2" charset="-78"/>
            </a:endParaRPr>
          </a:p>
          <a:p>
            <a:pPr marL="0" indent="0">
              <a:buNone/>
            </a:pPr>
            <a:endParaRPr lang="en-AU" sz="12800" b="1" dirty="0">
              <a:latin typeface="Aldhabi" panose="020F0502020204030204" pitchFamily="2" charset="-78"/>
              <a:cs typeface="Aldhabi" panose="020F0502020204030204" pitchFamily="2" charset="-78"/>
            </a:endParaRPr>
          </a:p>
          <a:p>
            <a:pPr marL="0" indent="0">
              <a:buNone/>
            </a:pPr>
            <a:endParaRPr lang="en-AU" sz="12800" b="1" dirty="0">
              <a:latin typeface="Aldhabi" panose="020F0502020204030204" pitchFamily="2" charset="-78"/>
              <a:cs typeface="Aldhabi" panose="020F0502020204030204" pitchFamily="2" charset="-78"/>
            </a:endParaRPr>
          </a:p>
          <a:p>
            <a:pPr marL="0" indent="0">
              <a:buNone/>
            </a:pPr>
            <a:endParaRPr lang="en-AU" sz="12800" b="1" dirty="0">
              <a:latin typeface="Aldhabi" panose="020F0502020204030204" pitchFamily="2" charset="-78"/>
              <a:cs typeface="Aldhabi" panose="020F0502020204030204" pitchFamily="2" charset="-78"/>
            </a:endParaRPr>
          </a:p>
          <a:p>
            <a:pPr marL="0" indent="0">
              <a:buNone/>
            </a:pPr>
            <a:endParaRPr lang="en-AU" sz="12800" b="1" dirty="0">
              <a:latin typeface="Aldhabi" panose="020F0502020204030204" pitchFamily="2" charset="-78"/>
              <a:cs typeface="Aldhabi" panose="020F0502020204030204" pitchFamily="2" charset="-78"/>
            </a:endParaRPr>
          </a:p>
          <a:p>
            <a:pPr marL="0" indent="0">
              <a:buNone/>
            </a:pPr>
            <a:endParaRPr lang="en-AU" sz="12800" b="1" dirty="0">
              <a:latin typeface="Aldhabi" panose="020F0502020204030204" pitchFamily="2" charset="-78"/>
              <a:cs typeface="Aldhabi" panose="020F0502020204030204" pitchFamily="2" charset="-78"/>
            </a:endParaRPr>
          </a:p>
          <a:p>
            <a:pPr marL="0" indent="0">
              <a:buNone/>
            </a:pPr>
            <a:endParaRPr lang="en-AU" sz="12800" b="1" dirty="0">
              <a:latin typeface="Aldhabi" panose="020F0502020204030204" pitchFamily="2" charset="-78"/>
              <a:cs typeface="Aldhabi" panose="020F0502020204030204" pitchFamily="2" charset="-78"/>
            </a:endParaRPr>
          </a:p>
          <a:p>
            <a:pPr marL="0" indent="0">
              <a:buNone/>
            </a:pPr>
            <a:endParaRPr lang="en-AU" sz="12800" b="1" dirty="0">
              <a:latin typeface="Aldhabi" panose="020F0502020204030204" pitchFamily="2" charset="-78"/>
              <a:cs typeface="Aldhabi" panose="020F0502020204030204" pitchFamily="2" charset="-78"/>
            </a:endParaRPr>
          </a:p>
          <a:p>
            <a:pPr>
              <a:buFont typeface="Wingdings" panose="05000000000000000000" pitchFamily="2" charset="2"/>
              <a:buChar char="§"/>
            </a:pPr>
            <a:r>
              <a:rPr lang="en-GB" sz="12800" dirty="0">
                <a:latin typeface="Aldhabi" panose="020F0502020204030204" pitchFamily="2" charset="-78"/>
                <a:cs typeface="Aldhabi" panose="020F0502020204030204" pitchFamily="2" charset="-78"/>
              </a:rPr>
              <a:t>The basic function of culture is to perpetuate itself and ensure continuity through teaching values, norms, and practices. </a:t>
            </a:r>
            <a:endParaRPr lang="en-PG" sz="12800" dirty="0">
              <a:latin typeface="Aldhabi" panose="020F0502020204030204" pitchFamily="2" charset="-78"/>
              <a:cs typeface="Aldhabi" panose="020F0502020204030204" pitchFamily="2" charset="-78"/>
            </a:endParaRPr>
          </a:p>
          <a:p>
            <a:pPr marL="0" indent="0">
              <a:buNone/>
            </a:pPr>
            <a:endParaRPr lang="en-PG" dirty="0"/>
          </a:p>
        </p:txBody>
      </p:sp>
    </p:spTree>
    <p:extLst>
      <p:ext uri="{BB962C8B-B14F-4D97-AF65-F5344CB8AC3E}">
        <p14:creationId xmlns:p14="http://schemas.microsoft.com/office/powerpoint/2010/main" val="12011003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1812</TotalTime>
  <Words>1350</Words>
  <Application>Microsoft Office PowerPoint</Application>
  <PresentationFormat>On-screen Show (4:3)</PresentationFormat>
  <Paragraphs>124</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Abadi</vt:lpstr>
      <vt:lpstr>Aldhabi</vt:lpstr>
      <vt:lpstr>Aptos Display</vt:lpstr>
      <vt:lpstr>Arial</vt:lpstr>
      <vt:lpstr>Calibri</vt:lpstr>
      <vt:lpstr>Times New Roman</vt:lpstr>
      <vt:lpstr>Wingdings</vt:lpstr>
      <vt:lpstr>Clarity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JUNIATH</dc:creator>
  <cp:lastModifiedBy>Janet Niningi</cp:lastModifiedBy>
  <cp:revision>85</cp:revision>
  <cp:lastPrinted>2026-03-24T00:00:31Z</cp:lastPrinted>
  <dcterms:created xsi:type="dcterms:W3CDTF">2016-03-23T04:55:44Z</dcterms:created>
  <dcterms:modified xsi:type="dcterms:W3CDTF">2026-03-24T00:00:32Z</dcterms:modified>
</cp:coreProperties>
</file>