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3" r:id="rId14"/>
    <p:sldId id="272" r:id="rId15"/>
    <p:sldId id="274" r:id="rId16"/>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88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21/04/2026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21/04/2026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21/04/2026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21/04/2026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21/04/2026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21/04/2026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21/04/2026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21/04/2026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21/04/2026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21/04/2026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21/04/2026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21/04/2026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84976" cy="6192688"/>
          </a:xfrm>
        </p:spPr>
        <p:txBody>
          <a:bodyPr>
            <a:normAutofit/>
          </a:bodyPr>
          <a:lstStyle/>
          <a:p>
            <a:pPr marL="0" indent="0">
              <a:buNone/>
            </a:pPr>
            <a:r>
              <a:rPr lang="en-AU" i="1" dirty="0"/>
              <a:t>ESG302 Lecture #7                                                                  </a:t>
            </a:r>
          </a:p>
          <a:p>
            <a:pPr marL="0" indent="0">
              <a:buNone/>
            </a:pPr>
            <a:r>
              <a:rPr lang="en-AU" b="1" dirty="0"/>
              <a:t>TOPIC 7:THE FAMILY, CHANGE AND EDUCATION </a:t>
            </a:r>
            <a:endParaRPr lang="en-GB" sz="2000" dirty="0"/>
          </a:p>
          <a:p>
            <a:pPr marL="0" indent="0">
              <a:buNone/>
            </a:pPr>
            <a:r>
              <a:rPr lang="en-AU" dirty="0"/>
              <a:t>Outcomes: </a:t>
            </a:r>
            <a:endParaRPr lang="en-PG" sz="2000" dirty="0"/>
          </a:p>
          <a:p>
            <a:pPr lvl="0"/>
            <a:r>
              <a:rPr lang="en-AU" dirty="0"/>
              <a:t>Define the terms family, kinship, endogamy, monogamy and polygamy    </a:t>
            </a:r>
            <a:endParaRPr lang="en-PG" dirty="0"/>
          </a:p>
          <a:p>
            <a:pPr lvl="0"/>
            <a:r>
              <a:rPr lang="en-AU" dirty="0"/>
              <a:t>State the difference between nuclear and extended families   </a:t>
            </a:r>
            <a:endParaRPr lang="en-PG" dirty="0"/>
          </a:p>
          <a:p>
            <a:pPr lvl="0"/>
            <a:r>
              <a:rPr lang="en-AU" dirty="0"/>
              <a:t>Explain the different theories about family  </a:t>
            </a:r>
            <a:endParaRPr lang="en-PG" dirty="0"/>
          </a:p>
          <a:p>
            <a:pPr lvl="0"/>
            <a:r>
              <a:rPr lang="en-AU" dirty="0"/>
              <a:t>Discuss factors that affects the family </a:t>
            </a:r>
            <a:endParaRPr lang="en-PG" dirty="0"/>
          </a:p>
          <a:p>
            <a:pPr lvl="0"/>
            <a:r>
              <a:rPr lang="en-AU" dirty="0"/>
              <a:t>Explain the effects of different social classes upon education in PNG </a:t>
            </a:r>
            <a:endParaRPr lang="en-PG" dirty="0"/>
          </a:p>
          <a:p>
            <a:pPr lvl="0"/>
            <a:r>
              <a:rPr lang="en-AU" dirty="0"/>
              <a:t>Explain some of the changes to families and societies in PNG </a:t>
            </a:r>
            <a:endParaRPr lang="en-PG" dirty="0"/>
          </a:p>
          <a:p>
            <a:pPr marL="0" indent="0">
              <a:lnSpc>
                <a:spcPct val="107000"/>
              </a:lnSpc>
              <a:spcAft>
                <a:spcPts val="95"/>
              </a:spcAft>
              <a:buNone/>
            </a:pPr>
            <a:endParaRPr lang="en-PG" dirty="0">
              <a:solidFill>
                <a:srgbClr val="000000"/>
              </a:solidFill>
              <a:effectLst/>
              <a:latin typeface="Calibri" panose="020F0502020204030204" pitchFamily="34" charset="0"/>
              <a:ea typeface="Calibri" panose="020F0502020204030204" pitchFamily="34" charset="0"/>
            </a:endParaRPr>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A332E-7B50-1587-BB67-A51B779AF622}"/>
              </a:ext>
            </a:extLst>
          </p:cNvPr>
          <p:cNvSpPr>
            <a:spLocks noGrp="1"/>
          </p:cNvSpPr>
          <p:nvPr>
            <p:ph idx="1"/>
          </p:nvPr>
        </p:nvSpPr>
        <p:spPr>
          <a:xfrm>
            <a:off x="107504" y="476672"/>
            <a:ext cx="8928992" cy="6336704"/>
          </a:xfrm>
        </p:spPr>
        <p:txBody>
          <a:bodyPr>
            <a:normAutofit/>
          </a:bodyPr>
          <a:lstStyle/>
          <a:p>
            <a:r>
              <a:rPr lang="en-AU" b="1" dirty="0"/>
              <a:t>The life course of the typical family</a:t>
            </a:r>
            <a:endParaRPr lang="en-PG" dirty="0"/>
          </a:p>
          <a:p>
            <a:pPr marL="0" indent="0">
              <a:buNone/>
            </a:pPr>
            <a:r>
              <a:rPr lang="en-AU" b="1" dirty="0"/>
              <a:t>Characteristics;</a:t>
            </a:r>
          </a:p>
          <a:p>
            <a:pPr>
              <a:buFont typeface="Wingdings" panose="05000000000000000000" pitchFamily="2" charset="2"/>
              <a:buChar char="ü"/>
            </a:pPr>
            <a:r>
              <a:rPr lang="en-AU" dirty="0"/>
              <a:t>usually begins with </a:t>
            </a:r>
            <a:r>
              <a:rPr lang="en-AU" b="1" i="1" dirty="0"/>
              <a:t>courtship</a:t>
            </a:r>
            <a:r>
              <a:rPr lang="en-AU" dirty="0"/>
              <a:t> i.e. getting to know one’s partner. </a:t>
            </a:r>
          </a:p>
          <a:p>
            <a:pPr>
              <a:buFont typeface="Wingdings" panose="05000000000000000000" pitchFamily="2" charset="2"/>
              <a:buChar char="ü"/>
            </a:pPr>
            <a:r>
              <a:rPr lang="en-AU" dirty="0"/>
              <a:t>most marriages are </a:t>
            </a:r>
            <a:r>
              <a:rPr lang="en-AU" i="1" dirty="0"/>
              <a:t>homogamous</a:t>
            </a:r>
            <a:r>
              <a:rPr lang="en-AU" dirty="0"/>
              <a:t> i.e. marriage between people with the same social characteristics. </a:t>
            </a:r>
          </a:p>
          <a:p>
            <a:pPr>
              <a:buFont typeface="Wingdings" panose="05000000000000000000" pitchFamily="2" charset="2"/>
              <a:buChar char="ü"/>
            </a:pPr>
            <a:r>
              <a:rPr lang="en-AU" dirty="0"/>
              <a:t>practiced </a:t>
            </a:r>
            <a:r>
              <a:rPr lang="en-AU" i="1" dirty="0"/>
              <a:t>child rearing.</a:t>
            </a:r>
          </a:p>
          <a:p>
            <a:pPr>
              <a:buFont typeface="Wingdings" panose="05000000000000000000" pitchFamily="2" charset="2"/>
              <a:buChar char="ü"/>
            </a:pPr>
            <a:r>
              <a:rPr lang="en-AU" dirty="0"/>
              <a:t> </a:t>
            </a:r>
            <a:r>
              <a:rPr lang="en-AU" i="1" dirty="0"/>
              <a:t>later life</a:t>
            </a:r>
            <a:r>
              <a:rPr lang="en-AU" dirty="0"/>
              <a:t>, marriage changes as children leave home to form families of their own, especially in western countries.</a:t>
            </a:r>
          </a:p>
          <a:p>
            <a:pPr>
              <a:buFont typeface="Wingdings" panose="05000000000000000000" pitchFamily="2" charset="2"/>
              <a:buChar char="ü"/>
            </a:pPr>
            <a:r>
              <a:rPr lang="en-AU" dirty="0"/>
              <a:t> retirement often affects the relationships between spouses e.g. more time together can have both good and bad effects.</a:t>
            </a:r>
          </a:p>
          <a:p>
            <a:pPr>
              <a:buFont typeface="Wingdings" panose="05000000000000000000" pitchFamily="2" charset="2"/>
              <a:buChar char="ü"/>
            </a:pPr>
            <a:r>
              <a:rPr lang="en-AU" dirty="0"/>
              <a:t>the final stage of marriage begins with the </a:t>
            </a:r>
            <a:r>
              <a:rPr lang="en-AU" i="1" dirty="0"/>
              <a:t>death</a:t>
            </a:r>
            <a:r>
              <a:rPr lang="en-AU" dirty="0"/>
              <a:t> of one spouse. This often means men often die as husbands while women die as widows. </a:t>
            </a:r>
            <a:endParaRPr lang="en-PG" dirty="0"/>
          </a:p>
          <a:p>
            <a:endParaRPr lang="en-PG" dirty="0"/>
          </a:p>
        </p:txBody>
      </p:sp>
    </p:spTree>
    <p:extLst>
      <p:ext uri="{BB962C8B-B14F-4D97-AF65-F5344CB8AC3E}">
        <p14:creationId xmlns:p14="http://schemas.microsoft.com/office/powerpoint/2010/main" val="2631470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C8B989-8449-81F1-5AE2-C9AB828C0F1A}"/>
              </a:ext>
            </a:extLst>
          </p:cNvPr>
          <p:cNvSpPr>
            <a:spLocks noGrp="1"/>
          </p:cNvSpPr>
          <p:nvPr>
            <p:ph idx="1"/>
          </p:nvPr>
        </p:nvSpPr>
        <p:spPr>
          <a:xfrm>
            <a:off x="35496" y="476672"/>
            <a:ext cx="9001000" cy="6192688"/>
          </a:xfrm>
        </p:spPr>
        <p:txBody>
          <a:bodyPr>
            <a:normAutofit lnSpcReduction="10000"/>
          </a:bodyPr>
          <a:lstStyle/>
          <a:p>
            <a:pPr marL="0" indent="0">
              <a:buNone/>
            </a:pPr>
            <a:r>
              <a:rPr lang="en-AU" sz="2800" b="1" dirty="0"/>
              <a:t>Change and the family </a:t>
            </a:r>
            <a:endParaRPr lang="en-PG" sz="2800" dirty="0"/>
          </a:p>
          <a:p>
            <a:pPr algn="just">
              <a:buFont typeface="Wingdings" panose="05000000000000000000" pitchFamily="2" charset="2"/>
              <a:buChar char="Ø"/>
            </a:pPr>
            <a:r>
              <a:rPr lang="en-AU" dirty="0"/>
              <a:t> Family size today is bigger  than in the past.</a:t>
            </a:r>
          </a:p>
          <a:p>
            <a:pPr algn="just">
              <a:buFont typeface="Wingdings" panose="05000000000000000000" pitchFamily="2" charset="2"/>
              <a:buChar char="Ø"/>
            </a:pPr>
            <a:r>
              <a:rPr lang="en-AU" dirty="0"/>
              <a:t>Industrialization resulted in smaller families. </a:t>
            </a:r>
          </a:p>
          <a:p>
            <a:pPr algn="just">
              <a:buFont typeface="Wingdings" panose="05000000000000000000" pitchFamily="2" charset="2"/>
              <a:buChar char="Ø"/>
            </a:pPr>
            <a:r>
              <a:rPr lang="en-AU" dirty="0"/>
              <a:t>Delaying childbirth or deciding to have no children reduces family size. </a:t>
            </a:r>
          </a:p>
          <a:p>
            <a:pPr algn="just">
              <a:buFont typeface="Wingdings" panose="05000000000000000000" pitchFamily="2" charset="2"/>
              <a:buChar char="Ø"/>
            </a:pPr>
            <a:r>
              <a:rPr lang="en-AU" dirty="0"/>
              <a:t> </a:t>
            </a:r>
            <a:r>
              <a:rPr lang="en-AU" i="1" dirty="0"/>
              <a:t>Divorce</a:t>
            </a:r>
            <a:r>
              <a:rPr lang="en-AU" dirty="0"/>
              <a:t> rate today is ten times more than it was a century ago. </a:t>
            </a:r>
          </a:p>
          <a:p>
            <a:pPr algn="just">
              <a:buFont typeface="Wingdings" panose="05000000000000000000" pitchFamily="2" charset="2"/>
              <a:buChar char="Ø"/>
            </a:pPr>
            <a:r>
              <a:rPr lang="en-AU" dirty="0"/>
              <a:t>Second marriages are more likely to end in divorce than first marriages.</a:t>
            </a:r>
          </a:p>
          <a:p>
            <a:pPr algn="just">
              <a:buFont typeface="Wingdings" panose="05000000000000000000" pitchFamily="2" charset="2"/>
              <a:buChar char="Ø"/>
            </a:pPr>
            <a:r>
              <a:rPr lang="en-AU" dirty="0"/>
              <a:t> divorce and remarry creates </a:t>
            </a:r>
            <a:r>
              <a:rPr lang="en-AU" i="1" dirty="0"/>
              <a:t>blended families</a:t>
            </a:r>
            <a:r>
              <a:rPr lang="en-AU" dirty="0"/>
              <a:t>. </a:t>
            </a:r>
          </a:p>
          <a:p>
            <a:pPr algn="just">
              <a:buFont typeface="Wingdings" panose="05000000000000000000" pitchFamily="2" charset="2"/>
              <a:buChar char="Ø"/>
            </a:pPr>
            <a:r>
              <a:rPr lang="en-AU" i="1" dirty="0"/>
              <a:t>Family violence</a:t>
            </a:r>
            <a:r>
              <a:rPr lang="en-AU" dirty="0"/>
              <a:t> emerged as a major issue in 1980s and continuing today. </a:t>
            </a:r>
          </a:p>
          <a:p>
            <a:pPr algn="just">
              <a:buFont typeface="Wingdings" panose="05000000000000000000" pitchFamily="2" charset="2"/>
              <a:buChar char="Ø"/>
            </a:pPr>
            <a:r>
              <a:rPr lang="en-AU" dirty="0"/>
              <a:t>Today parents share the roles of parenting more evenly, discipline of children is weaker, and children treated more like equals than in the past when children were “seen but not heard”.</a:t>
            </a:r>
          </a:p>
          <a:p>
            <a:pPr marL="0" indent="0" algn="just">
              <a:buNone/>
            </a:pPr>
            <a:r>
              <a:rPr lang="en-AU" dirty="0"/>
              <a:t> </a:t>
            </a:r>
            <a:endParaRPr lang="en-PG" dirty="0"/>
          </a:p>
        </p:txBody>
      </p:sp>
    </p:spTree>
    <p:extLst>
      <p:ext uri="{BB962C8B-B14F-4D97-AF65-F5344CB8AC3E}">
        <p14:creationId xmlns:p14="http://schemas.microsoft.com/office/powerpoint/2010/main" val="1729341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6C2283-48F2-3115-0328-E6AEA1F7C8BC}"/>
              </a:ext>
            </a:extLst>
          </p:cNvPr>
          <p:cNvSpPr>
            <a:spLocks noGrp="1"/>
          </p:cNvSpPr>
          <p:nvPr>
            <p:ph idx="1"/>
          </p:nvPr>
        </p:nvSpPr>
        <p:spPr>
          <a:xfrm>
            <a:off x="107504" y="476672"/>
            <a:ext cx="8928992" cy="6336704"/>
          </a:xfrm>
        </p:spPr>
        <p:txBody>
          <a:bodyPr/>
          <a:lstStyle/>
          <a:p>
            <a:pPr algn="just">
              <a:buFont typeface="Wingdings" panose="05000000000000000000" pitchFamily="2" charset="2"/>
              <a:buChar char="Ø"/>
            </a:pPr>
            <a:r>
              <a:rPr lang="en-AU" dirty="0"/>
              <a:t>Women’s roles have also changed as more women work, have fewer children and share responsibilities with husbands.   </a:t>
            </a:r>
          </a:p>
          <a:p>
            <a:pPr algn="just">
              <a:buFont typeface="Wingdings" panose="05000000000000000000" pitchFamily="2" charset="2"/>
              <a:buChar char="Ø"/>
            </a:pPr>
            <a:r>
              <a:rPr lang="en-AU" dirty="0"/>
              <a:t>One-parent families have increasingly common in recent years.</a:t>
            </a:r>
          </a:p>
          <a:p>
            <a:pPr algn="just">
              <a:buFont typeface="Wingdings" panose="05000000000000000000" pitchFamily="2" charset="2"/>
              <a:buChar char="Ø"/>
            </a:pPr>
            <a:r>
              <a:rPr lang="en-AU" dirty="0"/>
              <a:t> </a:t>
            </a:r>
            <a:r>
              <a:rPr lang="en-AU" i="1" dirty="0"/>
              <a:t>Cohabitation</a:t>
            </a:r>
            <a:r>
              <a:rPr lang="en-AU" dirty="0"/>
              <a:t> has also become more widespread and gay and lesbian relationships tolerated and sanctioned in many countries. </a:t>
            </a:r>
          </a:p>
          <a:p>
            <a:pPr algn="just">
              <a:buFont typeface="Wingdings" panose="05000000000000000000" pitchFamily="2" charset="2"/>
              <a:buChar char="Ø"/>
            </a:pPr>
            <a:r>
              <a:rPr lang="en-AU" i="1" dirty="0"/>
              <a:t>Singlehood</a:t>
            </a:r>
            <a:r>
              <a:rPr lang="en-AU" dirty="0"/>
              <a:t> is also increasingly common. </a:t>
            </a:r>
            <a:endParaRPr lang="en-PG" dirty="0"/>
          </a:p>
          <a:p>
            <a:pPr marL="0" indent="0" algn="just">
              <a:buNone/>
            </a:pPr>
            <a:endParaRPr lang="en-AU" dirty="0"/>
          </a:p>
          <a:p>
            <a:pPr algn="just">
              <a:buFont typeface="Wingdings" panose="05000000000000000000" pitchFamily="2" charset="2"/>
              <a:buChar char="v"/>
            </a:pPr>
            <a:r>
              <a:rPr lang="en-AU" dirty="0"/>
              <a:t>Recent research suggests divorce will continue to end almost half of all marriages; family life will become even more diverse, new reproductive technology will increase and fathers will have less importance in child rearing because of their absence from many families. </a:t>
            </a:r>
            <a:endParaRPr lang="en-PG" dirty="0"/>
          </a:p>
          <a:p>
            <a:pPr marL="0" indent="0">
              <a:buNone/>
            </a:pPr>
            <a:endParaRPr lang="en-PG" dirty="0"/>
          </a:p>
        </p:txBody>
      </p:sp>
    </p:spTree>
    <p:extLst>
      <p:ext uri="{BB962C8B-B14F-4D97-AF65-F5344CB8AC3E}">
        <p14:creationId xmlns:p14="http://schemas.microsoft.com/office/powerpoint/2010/main" val="2675559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5A1DB-3B28-6106-C7FA-812CF7F4B574}"/>
              </a:ext>
            </a:extLst>
          </p:cNvPr>
          <p:cNvSpPr>
            <a:spLocks noGrp="1"/>
          </p:cNvSpPr>
          <p:nvPr>
            <p:ph idx="1"/>
          </p:nvPr>
        </p:nvSpPr>
        <p:spPr>
          <a:xfrm>
            <a:off x="457200" y="548680"/>
            <a:ext cx="8229600" cy="5928320"/>
          </a:xfrm>
        </p:spPr>
        <p:txBody>
          <a:bodyPr/>
          <a:lstStyle/>
          <a:p>
            <a:pPr marL="0" indent="0">
              <a:buNone/>
            </a:pPr>
            <a:r>
              <a:rPr lang="en-AU" b="1" dirty="0"/>
              <a:t>The family and education </a:t>
            </a:r>
            <a:endParaRPr lang="en-PG" dirty="0"/>
          </a:p>
          <a:p>
            <a:pPr marL="0" indent="0" algn="just">
              <a:buNone/>
            </a:pPr>
            <a:r>
              <a:rPr lang="en-AU" dirty="0"/>
              <a:t>It is possible to view the relationship in two different ways: </a:t>
            </a:r>
            <a:endParaRPr lang="en-PG" dirty="0"/>
          </a:p>
          <a:p>
            <a:pPr marL="457200" indent="-457200" algn="just">
              <a:buAutoNum type="arabicPeriod"/>
            </a:pPr>
            <a:r>
              <a:rPr lang="en-AU" b="1" i="1" dirty="0"/>
              <a:t>The family affects education</a:t>
            </a:r>
            <a:r>
              <a:rPr lang="en-AU" b="1" dirty="0"/>
              <a:t> </a:t>
            </a:r>
          </a:p>
          <a:p>
            <a:pPr algn="just">
              <a:buFont typeface="Wingdings" panose="05000000000000000000" pitchFamily="2" charset="2"/>
              <a:buChar char="ü"/>
            </a:pPr>
            <a:r>
              <a:rPr lang="en-GB" dirty="0"/>
              <a:t>Lack of parental involvement and support in schools. </a:t>
            </a:r>
          </a:p>
          <a:p>
            <a:pPr algn="just">
              <a:buFont typeface="Wingdings" panose="05000000000000000000" pitchFamily="2" charset="2"/>
              <a:buChar char="ü"/>
            </a:pPr>
            <a:r>
              <a:rPr lang="en-GB" dirty="0"/>
              <a:t>Lack of parental education</a:t>
            </a:r>
          </a:p>
          <a:p>
            <a:pPr algn="just">
              <a:buFont typeface="Wingdings" panose="05000000000000000000" pitchFamily="2" charset="2"/>
              <a:buChar char="ü"/>
            </a:pPr>
            <a:r>
              <a:rPr lang="en-GB" dirty="0"/>
              <a:t> Lack of finance</a:t>
            </a:r>
          </a:p>
          <a:p>
            <a:pPr algn="just">
              <a:buFont typeface="Wingdings" panose="05000000000000000000" pitchFamily="2" charset="2"/>
              <a:buChar char="ü"/>
            </a:pPr>
            <a:r>
              <a:rPr lang="en-GB" dirty="0"/>
              <a:t>Cultural barriers </a:t>
            </a:r>
          </a:p>
          <a:p>
            <a:pPr algn="just">
              <a:buFont typeface="Wingdings" panose="05000000000000000000" pitchFamily="2" charset="2"/>
              <a:buChar char="ü"/>
            </a:pPr>
            <a:r>
              <a:rPr lang="en-GB" dirty="0"/>
              <a:t>Extended families </a:t>
            </a:r>
          </a:p>
          <a:p>
            <a:pPr algn="just">
              <a:buFont typeface="Wingdings" panose="05000000000000000000" pitchFamily="2" charset="2"/>
              <a:buChar char="ü"/>
            </a:pPr>
            <a:endParaRPr lang="en-GB" dirty="0"/>
          </a:p>
          <a:p>
            <a:pPr algn="just">
              <a:buFont typeface="Wingdings" panose="05000000000000000000" pitchFamily="2" charset="2"/>
              <a:buChar char="ü"/>
            </a:pPr>
            <a:endParaRPr lang="en-PG" dirty="0"/>
          </a:p>
          <a:p>
            <a:pPr marL="0" indent="0">
              <a:buNone/>
            </a:pPr>
            <a:endParaRPr lang="en-PG" dirty="0"/>
          </a:p>
        </p:txBody>
      </p:sp>
    </p:spTree>
    <p:extLst>
      <p:ext uri="{BB962C8B-B14F-4D97-AF65-F5344CB8AC3E}">
        <p14:creationId xmlns:p14="http://schemas.microsoft.com/office/powerpoint/2010/main" val="1012941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9B7E3C-3CFA-BC61-D963-DE0EAD58B5CC}"/>
              </a:ext>
            </a:extLst>
          </p:cNvPr>
          <p:cNvSpPr>
            <a:spLocks noGrp="1"/>
          </p:cNvSpPr>
          <p:nvPr>
            <p:ph idx="1"/>
          </p:nvPr>
        </p:nvSpPr>
        <p:spPr>
          <a:xfrm>
            <a:off x="107504" y="476672"/>
            <a:ext cx="8928992" cy="6336704"/>
          </a:xfrm>
        </p:spPr>
        <p:txBody>
          <a:bodyPr>
            <a:normAutofit/>
          </a:bodyPr>
          <a:lstStyle/>
          <a:p>
            <a:pPr marL="0" indent="0" algn="just">
              <a:buNone/>
            </a:pPr>
            <a:r>
              <a:rPr lang="en-AU" sz="2600" dirty="0"/>
              <a:t>2.</a:t>
            </a:r>
            <a:r>
              <a:rPr lang="en-AU" sz="2600" i="1" dirty="0"/>
              <a:t> </a:t>
            </a:r>
            <a:r>
              <a:rPr lang="en-AU" sz="2600" b="1" i="1" dirty="0"/>
              <a:t>Education influences the family</a:t>
            </a:r>
            <a:r>
              <a:rPr lang="en-AU" sz="2600" b="1" dirty="0"/>
              <a:t> </a:t>
            </a:r>
            <a:endParaRPr lang="en-PG" sz="2600" b="1" dirty="0"/>
          </a:p>
          <a:p>
            <a:pPr algn="just">
              <a:buFont typeface="Wingdings" panose="05000000000000000000" pitchFamily="2" charset="2"/>
              <a:buChar char="Ø"/>
            </a:pPr>
            <a:r>
              <a:rPr lang="en-AU" sz="2600" dirty="0"/>
              <a:t>well-educated parents are more likely to have fewer children and healthier children.</a:t>
            </a:r>
          </a:p>
          <a:p>
            <a:pPr algn="just">
              <a:buFont typeface="Wingdings" panose="05000000000000000000" pitchFamily="2" charset="2"/>
              <a:buChar char="Ø"/>
            </a:pPr>
            <a:r>
              <a:rPr lang="en-AU" sz="2600" dirty="0"/>
              <a:t> be better equipped to provide a loving, stable and caring environment and be able to devote more time and energy to a nuclear-type family arrangement. </a:t>
            </a:r>
          </a:p>
          <a:p>
            <a:pPr algn="just">
              <a:buFont typeface="Wingdings" panose="05000000000000000000" pitchFamily="2" charset="2"/>
              <a:buChar char="Ø"/>
            </a:pPr>
            <a:r>
              <a:rPr lang="en-AU" sz="2600" dirty="0"/>
              <a:t> more choices for their children's education. </a:t>
            </a:r>
          </a:p>
          <a:p>
            <a:pPr algn="just">
              <a:buFont typeface="Wingdings" panose="05000000000000000000" pitchFamily="2" charset="2"/>
              <a:buChar char="Ø"/>
            </a:pPr>
            <a:r>
              <a:rPr lang="en-AU" sz="2600" dirty="0"/>
              <a:t>more household income.</a:t>
            </a:r>
          </a:p>
          <a:p>
            <a:pPr algn="just">
              <a:buFont typeface="Wingdings" panose="05000000000000000000" pitchFamily="2" charset="2"/>
              <a:buChar char="Ø"/>
            </a:pPr>
            <a:endParaRPr lang="en-PG" sz="2600" dirty="0"/>
          </a:p>
          <a:p>
            <a:pPr marL="0" indent="0">
              <a:buNone/>
            </a:pPr>
            <a:endParaRPr lang="en-PG" dirty="0"/>
          </a:p>
        </p:txBody>
      </p:sp>
    </p:spTree>
    <p:extLst>
      <p:ext uri="{BB962C8B-B14F-4D97-AF65-F5344CB8AC3E}">
        <p14:creationId xmlns:p14="http://schemas.microsoft.com/office/powerpoint/2010/main" val="1507812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B698C8-488D-9B04-AFEB-D549353DBB3F}"/>
              </a:ext>
            </a:extLst>
          </p:cNvPr>
          <p:cNvSpPr>
            <a:spLocks noGrp="1"/>
          </p:cNvSpPr>
          <p:nvPr>
            <p:ph idx="1"/>
          </p:nvPr>
        </p:nvSpPr>
        <p:spPr>
          <a:xfrm>
            <a:off x="107504" y="548680"/>
            <a:ext cx="8928992" cy="6192688"/>
          </a:xfrm>
        </p:spPr>
        <p:txBody>
          <a:bodyPr/>
          <a:lstStyle/>
          <a:p>
            <a:pPr marL="0" indent="0">
              <a:buNone/>
            </a:pPr>
            <a:r>
              <a:rPr lang="en-GB" b="1" dirty="0"/>
              <a:t>Summary </a:t>
            </a:r>
          </a:p>
          <a:p>
            <a:pPr algn="just">
              <a:buFont typeface="Wingdings" panose="05000000000000000000" pitchFamily="2" charset="2"/>
              <a:buChar char="ü"/>
            </a:pPr>
            <a:r>
              <a:rPr lang="en-GB" dirty="0"/>
              <a:t>Family is the most basic social unit in human society and can be defined as a group of two or more individuals that are related by marriage, birth, or adoption and live together in the same household. </a:t>
            </a:r>
          </a:p>
          <a:p>
            <a:pPr algn="just">
              <a:buFont typeface="Wingdings" panose="05000000000000000000" pitchFamily="2" charset="2"/>
              <a:buChar char="ü"/>
            </a:pPr>
            <a:r>
              <a:rPr lang="en-AU" dirty="0"/>
              <a:t>The sociological views on today’s family generally fall into the functional, conflict and symbolic </a:t>
            </a:r>
            <a:r>
              <a:rPr lang="en-AU"/>
              <a:t>interactionism  theories.  </a:t>
            </a:r>
            <a:endParaRPr lang="en-PG" b="1" dirty="0"/>
          </a:p>
        </p:txBody>
      </p:sp>
    </p:spTree>
    <p:extLst>
      <p:ext uri="{BB962C8B-B14F-4D97-AF65-F5344CB8AC3E}">
        <p14:creationId xmlns:p14="http://schemas.microsoft.com/office/powerpoint/2010/main" val="252200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760391-4505-6339-0FC3-680FFB8EDBC4}"/>
              </a:ext>
            </a:extLst>
          </p:cNvPr>
          <p:cNvSpPr>
            <a:spLocks noGrp="1"/>
          </p:cNvSpPr>
          <p:nvPr>
            <p:ph idx="1"/>
          </p:nvPr>
        </p:nvSpPr>
        <p:spPr>
          <a:xfrm>
            <a:off x="107504" y="476672"/>
            <a:ext cx="8928992" cy="6264696"/>
          </a:xfrm>
        </p:spPr>
        <p:txBody>
          <a:bodyPr/>
          <a:lstStyle/>
          <a:p>
            <a:pPr marL="0" indent="0">
              <a:buNone/>
            </a:pPr>
            <a:r>
              <a:rPr lang="en-GB" b="1" dirty="0"/>
              <a:t>Family </a:t>
            </a:r>
          </a:p>
          <a:p>
            <a:pPr marL="0" indent="0">
              <a:buNone/>
            </a:pPr>
            <a:r>
              <a:rPr lang="en-GB" dirty="0"/>
              <a:t>Sociological definitions of family is a;</a:t>
            </a:r>
          </a:p>
          <a:p>
            <a:pPr algn="just">
              <a:buFont typeface="Wingdings" panose="05000000000000000000" pitchFamily="2" charset="2"/>
              <a:buChar char="§"/>
            </a:pPr>
            <a:r>
              <a:rPr lang="en-US" dirty="0"/>
              <a:t> fundamental social institution that serves as the primary unit of socialization, providing emotional, economic, and educational support to its members.</a:t>
            </a:r>
          </a:p>
          <a:p>
            <a:pPr algn="just">
              <a:buFont typeface="Wingdings" panose="05000000000000000000" pitchFamily="2" charset="2"/>
              <a:buChar char="§"/>
            </a:pPr>
            <a:r>
              <a:rPr lang="en-AU" dirty="0"/>
              <a:t> group of persons, who are linked together by resemblance, consanguinity and co-residence. </a:t>
            </a:r>
          </a:p>
          <a:p>
            <a:pPr algn="just">
              <a:buFont typeface="Wingdings" panose="05000000000000000000" pitchFamily="2" charset="2"/>
              <a:buChar char="§"/>
            </a:pPr>
            <a:r>
              <a:rPr lang="en-AU" dirty="0"/>
              <a:t> key socialising agent for children. </a:t>
            </a:r>
          </a:p>
          <a:p>
            <a:pPr algn="just">
              <a:buFont typeface="Wingdings" panose="05000000000000000000" pitchFamily="2" charset="2"/>
              <a:buChar char="§"/>
            </a:pPr>
            <a:r>
              <a:rPr lang="en-AU" dirty="0"/>
              <a:t> group of persons united by the ties of marriage, blood, or adoption and constituting a single household and interacting with each other in their respective social positions, usually spouses, parents, children and siblings who live together. </a:t>
            </a:r>
          </a:p>
          <a:p>
            <a:pPr algn="just">
              <a:buFont typeface="Wingdings" panose="05000000000000000000" pitchFamily="2" charset="2"/>
              <a:buChar char="§"/>
            </a:pPr>
            <a:r>
              <a:rPr lang="en-AU" dirty="0"/>
              <a:t>first (primary) social group, and it is a building block of a society.  </a:t>
            </a:r>
            <a:endParaRPr lang="en-PG" b="1" dirty="0"/>
          </a:p>
        </p:txBody>
      </p:sp>
    </p:spTree>
    <p:extLst>
      <p:ext uri="{BB962C8B-B14F-4D97-AF65-F5344CB8AC3E}">
        <p14:creationId xmlns:p14="http://schemas.microsoft.com/office/powerpoint/2010/main" val="2498326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A269BB-6AF9-14EB-BBB9-6C0B239F9542}"/>
              </a:ext>
            </a:extLst>
          </p:cNvPr>
          <p:cNvSpPr>
            <a:spLocks noGrp="1"/>
          </p:cNvSpPr>
          <p:nvPr>
            <p:ph idx="1"/>
          </p:nvPr>
        </p:nvSpPr>
        <p:spPr>
          <a:xfrm>
            <a:off x="107504" y="476672"/>
            <a:ext cx="8928992" cy="6264696"/>
          </a:xfrm>
        </p:spPr>
        <p:txBody>
          <a:bodyPr>
            <a:normAutofit/>
          </a:bodyPr>
          <a:lstStyle/>
          <a:p>
            <a:pPr marL="0" indent="0">
              <a:buNone/>
            </a:pPr>
            <a:r>
              <a:rPr lang="en-GB" sz="2800" b="1" dirty="0"/>
              <a:t>Types of Family: </a:t>
            </a:r>
          </a:p>
          <a:p>
            <a:r>
              <a:rPr lang="en-AU" b="1" dirty="0"/>
              <a:t>Nuclear family </a:t>
            </a:r>
            <a:r>
              <a:rPr lang="en-AU" dirty="0"/>
              <a:t>- composed of one, or more commonly, two parents and their children (biological or adopted) living together.  </a:t>
            </a:r>
            <a:endParaRPr lang="en-PG" dirty="0"/>
          </a:p>
          <a:p>
            <a:r>
              <a:rPr lang="en-AU" b="1" dirty="0"/>
              <a:t>Extended family </a:t>
            </a:r>
            <a:r>
              <a:rPr lang="en-AU" dirty="0"/>
              <a:t>- includes parents, children and other kin such as grandparents, aunts, uncles and cousins (sometimes called a consanguine family). </a:t>
            </a:r>
          </a:p>
          <a:p>
            <a:r>
              <a:rPr lang="en-AU" b="1" dirty="0"/>
              <a:t>Single parent family- </a:t>
            </a:r>
            <a:r>
              <a:rPr lang="en-GB" dirty="0"/>
              <a:t>Consists of one parent raising one or more children on their own.</a:t>
            </a:r>
          </a:p>
          <a:p>
            <a:pPr marL="0" indent="0">
              <a:buNone/>
            </a:pPr>
            <a:endParaRPr lang="en-PG" dirty="0"/>
          </a:p>
        </p:txBody>
      </p:sp>
    </p:spTree>
    <p:extLst>
      <p:ext uri="{BB962C8B-B14F-4D97-AF65-F5344CB8AC3E}">
        <p14:creationId xmlns:p14="http://schemas.microsoft.com/office/powerpoint/2010/main" val="1767443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A5405C-2823-D9EF-95A7-639C7018349B}"/>
              </a:ext>
            </a:extLst>
          </p:cNvPr>
          <p:cNvSpPr>
            <a:spLocks noGrp="1"/>
          </p:cNvSpPr>
          <p:nvPr>
            <p:ph idx="1"/>
          </p:nvPr>
        </p:nvSpPr>
        <p:spPr>
          <a:xfrm>
            <a:off x="35496" y="548680"/>
            <a:ext cx="9073008" cy="6192688"/>
          </a:xfrm>
        </p:spPr>
        <p:txBody>
          <a:bodyPr>
            <a:normAutofit/>
          </a:bodyPr>
          <a:lstStyle/>
          <a:p>
            <a:pPr marL="0" indent="0">
              <a:buNone/>
            </a:pPr>
            <a:r>
              <a:rPr lang="en-GB" b="1" dirty="0"/>
              <a:t>Basic Concepts of Family- </a:t>
            </a:r>
          </a:p>
          <a:p>
            <a:pPr>
              <a:buFont typeface="Wingdings" panose="05000000000000000000" pitchFamily="2" charset="2"/>
              <a:buChar char="ü"/>
            </a:pPr>
            <a:r>
              <a:rPr lang="en-AU" b="1" dirty="0"/>
              <a:t>Kinship</a:t>
            </a:r>
            <a:r>
              <a:rPr lang="en-AU" dirty="0"/>
              <a:t> - social relationships based on blood, marriage or adoption. </a:t>
            </a:r>
            <a:endParaRPr lang="en-GB" dirty="0"/>
          </a:p>
          <a:p>
            <a:pPr>
              <a:buFont typeface="Wingdings" panose="05000000000000000000" pitchFamily="2" charset="2"/>
              <a:buChar char="ü"/>
            </a:pPr>
            <a:r>
              <a:rPr lang="en-AU" b="1" dirty="0"/>
              <a:t>Endogamy -</a:t>
            </a:r>
            <a:r>
              <a:rPr lang="en-AU" dirty="0"/>
              <a:t> marriage between people of the same group or category whereas </a:t>
            </a:r>
            <a:r>
              <a:rPr lang="en-AU" b="1" dirty="0"/>
              <a:t>exogamy</a:t>
            </a:r>
            <a:r>
              <a:rPr lang="en-AU" dirty="0"/>
              <a:t> involves different groups.</a:t>
            </a:r>
          </a:p>
          <a:p>
            <a:pPr>
              <a:buFont typeface="Wingdings" panose="05000000000000000000" pitchFamily="2" charset="2"/>
              <a:buChar char="ü"/>
            </a:pPr>
            <a:r>
              <a:rPr lang="en-AU" b="1" dirty="0"/>
              <a:t>Monogamy</a:t>
            </a:r>
            <a:r>
              <a:rPr lang="en-AU" dirty="0"/>
              <a:t> - marriage that joins one male and one female.</a:t>
            </a:r>
          </a:p>
          <a:p>
            <a:pPr>
              <a:buFont typeface="Wingdings" panose="05000000000000000000" pitchFamily="2" charset="2"/>
              <a:buChar char="ü"/>
            </a:pPr>
            <a:r>
              <a:rPr lang="en-AU" b="1" dirty="0"/>
              <a:t>Polygamy</a:t>
            </a:r>
            <a:r>
              <a:rPr lang="en-AU" dirty="0"/>
              <a:t> - marriage that unites three or more people.</a:t>
            </a:r>
          </a:p>
          <a:p>
            <a:pPr>
              <a:buFont typeface="Wingdings" panose="05000000000000000000" pitchFamily="2" charset="2"/>
              <a:buChar char="ü"/>
            </a:pPr>
            <a:r>
              <a:rPr lang="en-AU" dirty="0"/>
              <a:t> </a:t>
            </a:r>
            <a:r>
              <a:rPr lang="en-AU" b="1" dirty="0"/>
              <a:t>polygynous -</a:t>
            </a:r>
            <a:r>
              <a:rPr lang="en-AU" dirty="0"/>
              <a:t>  joins one male with more than one female</a:t>
            </a:r>
          </a:p>
          <a:p>
            <a:pPr>
              <a:buFont typeface="Wingdings" panose="05000000000000000000" pitchFamily="2" charset="2"/>
              <a:buChar char="ü"/>
            </a:pPr>
            <a:r>
              <a:rPr lang="en-AU" b="1" dirty="0"/>
              <a:t>polyandrous</a:t>
            </a:r>
            <a:r>
              <a:rPr lang="en-AU" dirty="0"/>
              <a:t> - one female has more than one husband. </a:t>
            </a:r>
            <a:endParaRPr lang="en-PG" dirty="0"/>
          </a:p>
          <a:p>
            <a:pPr>
              <a:buFont typeface="Wingdings" panose="05000000000000000000" pitchFamily="2" charset="2"/>
              <a:buChar char="ü"/>
            </a:pPr>
            <a:endParaRPr lang="en-PG" b="1" dirty="0"/>
          </a:p>
        </p:txBody>
      </p:sp>
    </p:spTree>
    <p:extLst>
      <p:ext uri="{BB962C8B-B14F-4D97-AF65-F5344CB8AC3E}">
        <p14:creationId xmlns:p14="http://schemas.microsoft.com/office/powerpoint/2010/main" val="3127689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7F2171-7884-F214-10DD-7C6B777B2E73}"/>
              </a:ext>
            </a:extLst>
          </p:cNvPr>
          <p:cNvSpPr>
            <a:spLocks noGrp="1"/>
          </p:cNvSpPr>
          <p:nvPr>
            <p:ph idx="1"/>
          </p:nvPr>
        </p:nvSpPr>
        <p:spPr>
          <a:xfrm>
            <a:off x="35496" y="548680"/>
            <a:ext cx="9001000" cy="6192688"/>
          </a:xfrm>
        </p:spPr>
        <p:txBody>
          <a:bodyPr/>
          <a:lstStyle/>
          <a:p>
            <a:pPr>
              <a:buFont typeface="Wingdings" panose="05000000000000000000" pitchFamily="2" charset="2"/>
              <a:buChar char="ü"/>
            </a:pPr>
            <a:r>
              <a:rPr lang="en-AU" b="1" u="sng" dirty="0"/>
              <a:t>bilateral</a:t>
            </a:r>
            <a:r>
              <a:rPr lang="en-AU" b="1" dirty="0"/>
              <a:t> descent </a:t>
            </a:r>
            <a:r>
              <a:rPr lang="en-AU" dirty="0"/>
              <a:t>(two-sided) - links children in kinship to the families of both parents.</a:t>
            </a:r>
          </a:p>
          <a:p>
            <a:pPr>
              <a:buFont typeface="Wingdings" panose="05000000000000000000" pitchFamily="2" charset="2"/>
              <a:buChar char="ü"/>
            </a:pPr>
            <a:r>
              <a:rPr lang="en-AU" dirty="0"/>
              <a:t> </a:t>
            </a:r>
            <a:r>
              <a:rPr lang="en-AU" u="sng" dirty="0"/>
              <a:t>patrilineal</a:t>
            </a:r>
            <a:r>
              <a:rPr lang="en-AU" dirty="0"/>
              <a:t> - descent through males.</a:t>
            </a:r>
          </a:p>
          <a:p>
            <a:pPr>
              <a:buFont typeface="Wingdings" panose="05000000000000000000" pitchFamily="2" charset="2"/>
              <a:buChar char="ü"/>
            </a:pPr>
            <a:r>
              <a:rPr lang="en-AU" dirty="0"/>
              <a:t> </a:t>
            </a:r>
            <a:r>
              <a:rPr lang="en-AU" u="sng" dirty="0"/>
              <a:t>matrilineal</a:t>
            </a:r>
            <a:r>
              <a:rPr lang="en-AU" dirty="0"/>
              <a:t> - descent through females.</a:t>
            </a:r>
            <a:endParaRPr lang="en-PG" dirty="0"/>
          </a:p>
        </p:txBody>
      </p:sp>
    </p:spTree>
    <p:extLst>
      <p:ext uri="{BB962C8B-B14F-4D97-AF65-F5344CB8AC3E}">
        <p14:creationId xmlns:p14="http://schemas.microsoft.com/office/powerpoint/2010/main" val="1425054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C89902-F4BD-245E-6E08-38C5E01B25A3}"/>
              </a:ext>
            </a:extLst>
          </p:cNvPr>
          <p:cNvSpPr>
            <a:spLocks noGrp="1"/>
          </p:cNvSpPr>
          <p:nvPr>
            <p:ph idx="1"/>
          </p:nvPr>
        </p:nvSpPr>
        <p:spPr>
          <a:xfrm>
            <a:off x="107504" y="476672"/>
            <a:ext cx="8651304" cy="6084676"/>
          </a:xfrm>
        </p:spPr>
        <p:txBody>
          <a:bodyPr>
            <a:normAutofit/>
          </a:bodyPr>
          <a:lstStyle/>
          <a:p>
            <a:pPr marL="0" indent="0">
              <a:buNone/>
            </a:pPr>
            <a:r>
              <a:rPr lang="en-GB" b="1" dirty="0"/>
              <a:t>Importance of Family </a:t>
            </a:r>
          </a:p>
          <a:p>
            <a:r>
              <a:rPr lang="en-AU" dirty="0"/>
              <a:t> assists young ones assimilate their culture and identify with their community. </a:t>
            </a:r>
          </a:p>
          <a:p>
            <a:r>
              <a:rPr lang="en-AU" dirty="0"/>
              <a:t> gives the young members their social status. </a:t>
            </a:r>
          </a:p>
          <a:p>
            <a:r>
              <a:rPr lang="en-AU" dirty="0"/>
              <a:t>plays a prominent role in teaching these members of society about the dangers and effects of early sex. </a:t>
            </a:r>
          </a:p>
          <a:p>
            <a:r>
              <a:rPr lang="en-AU" dirty="0"/>
              <a:t> socialize with their relatives by learning their routines and establishing signals for their wants</a:t>
            </a:r>
            <a:r>
              <a:rPr lang="en-AU"/>
              <a:t>. </a:t>
            </a:r>
            <a:endParaRPr lang="en-AU" dirty="0"/>
          </a:p>
          <a:p>
            <a:r>
              <a:rPr lang="en-AU" dirty="0"/>
              <a:t>Children start to watch their parents and siblings for satisfactory ways to intermingle socially, and this remains as a physically powerful influence in their lives.</a:t>
            </a:r>
            <a:endParaRPr lang="en-PG" dirty="0"/>
          </a:p>
          <a:p>
            <a:pPr marL="0" indent="0">
              <a:buNone/>
            </a:pPr>
            <a:endParaRPr lang="en-PG" b="1" dirty="0"/>
          </a:p>
        </p:txBody>
      </p:sp>
    </p:spTree>
    <p:extLst>
      <p:ext uri="{BB962C8B-B14F-4D97-AF65-F5344CB8AC3E}">
        <p14:creationId xmlns:p14="http://schemas.microsoft.com/office/powerpoint/2010/main" val="530606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5BEAC2-7208-8840-91BD-A5C9E5FDB4BC}"/>
              </a:ext>
            </a:extLst>
          </p:cNvPr>
          <p:cNvSpPr>
            <a:spLocks noGrp="1"/>
          </p:cNvSpPr>
          <p:nvPr>
            <p:ph idx="1"/>
          </p:nvPr>
        </p:nvSpPr>
        <p:spPr>
          <a:xfrm>
            <a:off x="107504" y="476672"/>
            <a:ext cx="9036496" cy="6264696"/>
          </a:xfrm>
        </p:spPr>
        <p:txBody>
          <a:bodyPr>
            <a:normAutofit/>
          </a:bodyPr>
          <a:lstStyle/>
          <a:p>
            <a:pPr marL="0" indent="0">
              <a:buNone/>
            </a:pPr>
            <a:r>
              <a:rPr lang="en-AU" sz="2800" b="1" dirty="0"/>
              <a:t>Theories about the family </a:t>
            </a:r>
          </a:p>
          <a:p>
            <a:pPr algn="just">
              <a:buFont typeface="Wingdings" panose="05000000000000000000" pitchFamily="2" charset="2"/>
              <a:buChar char="ü"/>
            </a:pPr>
            <a:r>
              <a:rPr lang="en-AU" b="1" i="1" dirty="0"/>
              <a:t>Theory</a:t>
            </a:r>
            <a:r>
              <a:rPr lang="en-AU" i="1" dirty="0"/>
              <a:t> -set of interrelated concepts and ideas used to describe, explain, and predict how society and its parts are related to each other. In other words, theories are used to clarify and expand our understanding of people, their behaviours and their societies. The sociological views on today’s family generally fall into the functional, conflict and social interactionist theories/approaches. </a:t>
            </a:r>
            <a:r>
              <a:rPr lang="en-AU" dirty="0"/>
              <a:t> </a:t>
            </a:r>
          </a:p>
          <a:p>
            <a:pPr marL="0" indent="0">
              <a:buNone/>
            </a:pPr>
            <a:endParaRPr lang="en-PG" dirty="0"/>
          </a:p>
          <a:p>
            <a:pPr>
              <a:buFont typeface="Wingdings" panose="05000000000000000000" pitchFamily="2" charset="2"/>
              <a:buChar char="ü"/>
            </a:pPr>
            <a:endParaRPr lang="en-PG" sz="2800" dirty="0"/>
          </a:p>
        </p:txBody>
      </p:sp>
    </p:spTree>
    <p:extLst>
      <p:ext uri="{BB962C8B-B14F-4D97-AF65-F5344CB8AC3E}">
        <p14:creationId xmlns:p14="http://schemas.microsoft.com/office/powerpoint/2010/main" val="397991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70F046C-BABC-3E6A-8B9E-EC38B1097BA2}"/>
              </a:ext>
            </a:extLst>
          </p:cNvPr>
          <p:cNvGraphicFramePr>
            <a:graphicFrameLocks noGrp="1"/>
          </p:cNvGraphicFramePr>
          <p:nvPr>
            <p:ph idx="1"/>
            <p:extLst>
              <p:ext uri="{D42A27DB-BD31-4B8C-83A1-F6EECF244321}">
                <p14:modId xmlns:p14="http://schemas.microsoft.com/office/powerpoint/2010/main" val="1397630455"/>
              </p:ext>
            </p:extLst>
          </p:nvPr>
        </p:nvGraphicFramePr>
        <p:xfrm>
          <a:off x="179512" y="548680"/>
          <a:ext cx="8964488" cy="6586978"/>
        </p:xfrm>
        <a:graphic>
          <a:graphicData uri="http://schemas.openxmlformats.org/drawingml/2006/table">
            <a:tbl>
              <a:tblPr firstRow="1" firstCol="1" bandRow="1">
                <a:tableStyleId>{5C22544A-7EE6-4342-B048-85BDC9FD1C3A}</a:tableStyleId>
              </a:tblPr>
              <a:tblGrid>
                <a:gridCol w="2580990">
                  <a:extLst>
                    <a:ext uri="{9D8B030D-6E8A-4147-A177-3AD203B41FA5}">
                      <a16:colId xmlns:a16="http://schemas.microsoft.com/office/drawing/2014/main" val="880619960"/>
                    </a:ext>
                  </a:extLst>
                </a:gridCol>
                <a:gridCol w="6383498">
                  <a:extLst>
                    <a:ext uri="{9D8B030D-6E8A-4147-A177-3AD203B41FA5}">
                      <a16:colId xmlns:a16="http://schemas.microsoft.com/office/drawing/2014/main" val="1165878400"/>
                    </a:ext>
                  </a:extLst>
                </a:gridCol>
              </a:tblGrid>
              <a:tr h="426300">
                <a:tc>
                  <a:txBody>
                    <a:bodyPr/>
                    <a:lstStyle/>
                    <a:p>
                      <a:pPr algn="just">
                        <a:lnSpc>
                          <a:spcPct val="115000"/>
                        </a:lnSpc>
                        <a:spcBef>
                          <a:spcPts val="1200"/>
                        </a:spcBef>
                        <a:spcAft>
                          <a:spcPts val="1000"/>
                        </a:spcAft>
                        <a:buNone/>
                      </a:pPr>
                      <a:r>
                        <a:rPr lang="en-AU" sz="2000" dirty="0">
                          <a:effectLst/>
                        </a:rPr>
                        <a:t>Theoretical perspective </a:t>
                      </a:r>
                      <a:endParaRPr lang="en-PG"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1000"/>
                        </a:spcAft>
                        <a:buNone/>
                      </a:pPr>
                      <a:r>
                        <a:rPr lang="en-AU" sz="2000">
                          <a:effectLst/>
                        </a:rPr>
                        <a:t>Major assumptions </a:t>
                      </a:r>
                      <a:endParaRPr lang="en-PG"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6237332"/>
                  </a:ext>
                </a:extLst>
              </a:tr>
              <a:tr h="2061340">
                <a:tc>
                  <a:txBody>
                    <a:bodyPr/>
                    <a:lstStyle/>
                    <a:p>
                      <a:pPr algn="just">
                        <a:lnSpc>
                          <a:spcPct val="115000"/>
                        </a:lnSpc>
                        <a:spcBef>
                          <a:spcPts val="1200"/>
                        </a:spcBef>
                        <a:spcAft>
                          <a:spcPts val="1000"/>
                        </a:spcAft>
                        <a:buNone/>
                      </a:pPr>
                      <a:r>
                        <a:rPr lang="en-AU" sz="2000" dirty="0">
                          <a:effectLst/>
                        </a:rPr>
                        <a:t>Functionalism </a:t>
                      </a:r>
                      <a:endParaRPr lang="en-PG"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1000"/>
                        </a:spcAft>
                        <a:buNone/>
                      </a:pPr>
                      <a:r>
                        <a:rPr lang="en-AU" sz="1800" dirty="0">
                          <a:effectLst/>
                        </a:rPr>
                        <a:t>The family performs several essential functions for society. It socializes children, it provides emotional and practical support for its members, it helps regulate sexual activity and sexual reproduction, and it provides its members with a social identity. In addition, sudden or far-reaching changes in the family’s structure or processes threaten its stability and weaken society.</a:t>
                      </a:r>
                      <a:endParaRPr lang="en-PG"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4201136"/>
                  </a:ext>
                </a:extLst>
              </a:tr>
              <a:tr h="1226074">
                <a:tc>
                  <a:txBody>
                    <a:bodyPr/>
                    <a:lstStyle/>
                    <a:p>
                      <a:pPr algn="just">
                        <a:lnSpc>
                          <a:spcPct val="115000"/>
                        </a:lnSpc>
                        <a:spcBef>
                          <a:spcPts val="1200"/>
                        </a:spcBef>
                        <a:spcAft>
                          <a:spcPts val="1000"/>
                        </a:spcAft>
                        <a:buNone/>
                      </a:pPr>
                      <a:r>
                        <a:rPr lang="en-AU" sz="2000">
                          <a:effectLst/>
                        </a:rPr>
                        <a:t>Conflict </a:t>
                      </a:r>
                      <a:endParaRPr lang="en-PG"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1000"/>
                        </a:spcAft>
                        <a:buNone/>
                      </a:pPr>
                      <a:r>
                        <a:rPr lang="en-AU" sz="1800" dirty="0">
                          <a:effectLst/>
                        </a:rPr>
                        <a:t>The family contributes to social inequality by reinforcing economic inequality and by reinforcing patriarchy. The family can also be a source of conflict, including physical violence and emotional cruelty, for its own members.</a:t>
                      </a:r>
                      <a:endParaRPr lang="en-PG"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4502234"/>
                  </a:ext>
                </a:extLst>
              </a:tr>
              <a:tr h="2478972">
                <a:tc>
                  <a:txBody>
                    <a:bodyPr/>
                    <a:lstStyle/>
                    <a:p>
                      <a:pPr algn="just">
                        <a:lnSpc>
                          <a:spcPct val="115000"/>
                        </a:lnSpc>
                        <a:spcBef>
                          <a:spcPts val="1200"/>
                        </a:spcBef>
                        <a:spcAft>
                          <a:spcPts val="1000"/>
                        </a:spcAft>
                        <a:buNone/>
                      </a:pPr>
                      <a:r>
                        <a:rPr lang="en-AU" sz="1800">
                          <a:effectLst/>
                        </a:rPr>
                        <a:t>Symbolic interactionism</a:t>
                      </a:r>
                      <a:endParaRPr lang="en-PG"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1000"/>
                        </a:spcAft>
                        <a:buNone/>
                      </a:pPr>
                      <a:r>
                        <a:rPr lang="en-AU" sz="1800" dirty="0">
                          <a:effectLst/>
                        </a:rPr>
                        <a:t>The interaction of family members and intimate couples involves shared understandings of their situations. Wives and husbands have different styles of communication, and social class affects the expectations that spouses have of their marriages and of each other. Romantic love is the common basis for American marriages and dating relationships, but it is much less common in several other contemporary nations.</a:t>
                      </a:r>
                      <a:endParaRPr lang="en-PG"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00974703"/>
                  </a:ext>
                </a:extLst>
              </a:tr>
            </a:tbl>
          </a:graphicData>
        </a:graphic>
      </p:graphicFrame>
    </p:spTree>
    <p:extLst>
      <p:ext uri="{BB962C8B-B14F-4D97-AF65-F5344CB8AC3E}">
        <p14:creationId xmlns:p14="http://schemas.microsoft.com/office/powerpoint/2010/main" val="1300866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61C1B2-76B0-B619-D0CA-6956ACCD760F}"/>
              </a:ext>
            </a:extLst>
          </p:cNvPr>
          <p:cNvSpPr>
            <a:spLocks noGrp="1"/>
          </p:cNvSpPr>
          <p:nvPr>
            <p:ph idx="1"/>
          </p:nvPr>
        </p:nvSpPr>
        <p:spPr>
          <a:xfrm>
            <a:off x="107504" y="404664"/>
            <a:ext cx="8928992" cy="6408712"/>
          </a:xfrm>
        </p:spPr>
        <p:txBody>
          <a:bodyPr/>
          <a:lstStyle/>
          <a:p>
            <a:pPr marL="0" indent="0">
              <a:buNone/>
            </a:pPr>
            <a:r>
              <a:rPr lang="en-AU" sz="2800" b="1" dirty="0"/>
              <a:t>Factors affecting the family </a:t>
            </a:r>
            <a:endParaRPr lang="en-PG" sz="2800" dirty="0"/>
          </a:p>
          <a:p>
            <a:pPr marL="0" indent="0" algn="just">
              <a:buNone/>
            </a:pPr>
            <a:r>
              <a:rPr lang="en-AU" dirty="0"/>
              <a:t>1. </a:t>
            </a:r>
            <a:r>
              <a:rPr lang="en-AU" b="1" dirty="0"/>
              <a:t>Social class </a:t>
            </a:r>
            <a:r>
              <a:rPr lang="en-AU" dirty="0"/>
              <a:t>affects the family by providing with more options and financial security than others. Patterns of marital activities and communications also show variation by social class.  </a:t>
            </a:r>
            <a:endParaRPr lang="en-PG" dirty="0"/>
          </a:p>
          <a:p>
            <a:pPr marL="0" indent="0" algn="just">
              <a:buNone/>
            </a:pPr>
            <a:r>
              <a:rPr lang="en-AU" dirty="0"/>
              <a:t>2. </a:t>
            </a:r>
            <a:r>
              <a:rPr lang="en-AU" b="1" dirty="0"/>
              <a:t>Ethnicity and race </a:t>
            </a:r>
            <a:r>
              <a:rPr lang="en-AU" dirty="0"/>
              <a:t>affect families e.g. in the USA Hispanic families often maintain extended families and stick to more conventional gender roles. Black families differ as a result of lower incomes and the fact that they have a much larger proportion of families headed by women. </a:t>
            </a:r>
            <a:endParaRPr lang="en-PG" dirty="0"/>
          </a:p>
          <a:p>
            <a:pPr marL="0" indent="0" algn="just">
              <a:buNone/>
            </a:pPr>
            <a:r>
              <a:rPr lang="en-AU" dirty="0"/>
              <a:t>3. </a:t>
            </a:r>
            <a:r>
              <a:rPr lang="en-AU" b="1" dirty="0"/>
              <a:t>Gender</a:t>
            </a:r>
            <a:r>
              <a:rPr lang="en-AU" dirty="0"/>
              <a:t> affects family dynamics. Husbands continue to dominate the vast majority of families. </a:t>
            </a:r>
            <a:endParaRPr lang="en-PG" dirty="0"/>
          </a:p>
          <a:p>
            <a:pPr marL="0" indent="0" algn="just">
              <a:buNone/>
            </a:pPr>
            <a:r>
              <a:rPr lang="en-AU" dirty="0"/>
              <a:t>4. </a:t>
            </a:r>
            <a:r>
              <a:rPr lang="en-AU" b="1" dirty="0"/>
              <a:t>Changes in family structure </a:t>
            </a:r>
            <a:r>
              <a:rPr lang="en-AU" dirty="0"/>
              <a:t>affect family. When there are trends in marriages, divorces, fertility and changes in household composition it affects the function of the family. </a:t>
            </a:r>
            <a:endParaRPr lang="en-PG" dirty="0"/>
          </a:p>
          <a:p>
            <a:endParaRPr lang="en-PG" dirty="0"/>
          </a:p>
        </p:txBody>
      </p:sp>
    </p:spTree>
    <p:extLst>
      <p:ext uri="{BB962C8B-B14F-4D97-AF65-F5344CB8AC3E}">
        <p14:creationId xmlns:p14="http://schemas.microsoft.com/office/powerpoint/2010/main" val="6637266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1743</TotalTime>
  <Words>1321</Words>
  <Application>Microsoft Office PowerPoint</Application>
  <PresentationFormat>On-screen Show (4:3)</PresentationFormat>
  <Paragraphs>92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101</cp:revision>
  <cp:lastPrinted>2026-03-20T01:15:23Z</cp:lastPrinted>
  <dcterms:created xsi:type="dcterms:W3CDTF">2016-03-23T04:55:44Z</dcterms:created>
  <dcterms:modified xsi:type="dcterms:W3CDTF">2026-04-21T00:38:15Z</dcterms:modified>
</cp:coreProperties>
</file>