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60" r:id="rId2"/>
    <p:sldId id="263" r:id="rId3"/>
    <p:sldId id="262" r:id="rId4"/>
    <p:sldId id="264" r:id="rId5"/>
    <p:sldId id="265" r:id="rId6"/>
    <p:sldId id="276" r:id="rId7"/>
    <p:sldId id="266" r:id="rId8"/>
    <p:sldId id="268" r:id="rId9"/>
    <p:sldId id="269" r:id="rId10"/>
    <p:sldId id="270" r:id="rId11"/>
    <p:sldId id="271" r:id="rId12"/>
    <p:sldId id="277" r:id="rId13"/>
    <p:sldId id="272" r:id="rId14"/>
    <p:sldId id="273" r:id="rId15"/>
    <p:sldId id="275" r:id="rId16"/>
    <p:sldId id="274" r:id="rId17"/>
  </p:sldIdLst>
  <p:sldSz cx="9144000" cy="6858000" type="screen4x3"/>
  <p:notesSz cx="6797675"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093" autoAdjust="0"/>
  </p:normalViewPr>
  <p:slideViewPr>
    <p:cSldViewPr>
      <p:cViewPr varScale="1">
        <p:scale>
          <a:sx n="96" d="100"/>
          <a:sy n="96" d="100"/>
        </p:scale>
        <p:origin x="142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6D6509-30AE-4207-8D5C-735E655975EE}" type="datetimeFigureOut">
              <a:rPr lang="en-AU" smtClean="0"/>
              <a:t>4/05/2026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6D6509-30AE-4207-8D5C-735E655975EE}" type="datetimeFigureOut">
              <a:rPr lang="en-AU" smtClean="0"/>
              <a:t>4/05/2026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6D6509-30AE-4207-8D5C-735E655975EE}" type="datetimeFigureOut">
              <a:rPr lang="en-AU" smtClean="0"/>
              <a:t>4/05/2026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6D6509-30AE-4207-8D5C-735E655975EE}" type="datetimeFigureOut">
              <a:rPr lang="en-AU" smtClean="0"/>
              <a:t>4/05/2026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6D6509-30AE-4207-8D5C-735E655975EE}" type="datetimeFigureOut">
              <a:rPr lang="en-AU" smtClean="0"/>
              <a:t>4/05/2026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6D6509-30AE-4207-8D5C-735E655975EE}" type="datetimeFigureOut">
              <a:rPr lang="en-AU" smtClean="0"/>
              <a:t>4/05/2026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6D6509-30AE-4207-8D5C-735E655975EE}" type="datetimeFigureOut">
              <a:rPr lang="en-AU" smtClean="0"/>
              <a:t>4/05/2026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235F11A-22C1-496C-9BA4-0A435D04DAF3}" type="slidenum">
              <a:rPr lang="en-AU" smtClean="0"/>
              <a:t>‹#›</a:t>
            </a:fld>
            <a:endParaRPr lang="en-AU"/>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6D6509-30AE-4207-8D5C-735E655975EE}" type="datetimeFigureOut">
              <a:rPr lang="en-AU" smtClean="0"/>
              <a:t>4/05/2026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6D6509-30AE-4207-8D5C-735E655975EE}" type="datetimeFigureOut">
              <a:rPr lang="en-AU" smtClean="0"/>
              <a:t>4/05/2026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D6509-30AE-4207-8D5C-735E655975EE}" type="datetimeFigureOut">
              <a:rPr lang="en-AU" smtClean="0"/>
              <a:t>4/05/2026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D6509-30AE-4207-8D5C-735E655975EE}" type="datetimeFigureOut">
              <a:rPr lang="en-AU" smtClean="0"/>
              <a:t>4/05/2026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76D6509-30AE-4207-8D5C-735E655975EE}" type="datetimeFigureOut">
              <a:rPr lang="en-AU" smtClean="0"/>
              <a:t>4/05/2026</a:t>
            </a:fld>
            <a:endParaRPr lang="en-AU"/>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AU"/>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35F11A-22C1-496C-9BA4-0A435D04DAF3}" type="slidenum">
              <a:rPr lang="en-AU" smtClean="0"/>
              <a:t>‹#›</a:t>
            </a:fld>
            <a:endParaRPr lang="en-AU"/>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48680"/>
            <a:ext cx="8784976" cy="6192688"/>
          </a:xfrm>
        </p:spPr>
        <p:txBody>
          <a:bodyPr>
            <a:normAutofit/>
          </a:bodyPr>
          <a:lstStyle/>
          <a:p>
            <a:pPr marL="0" indent="0">
              <a:buNone/>
            </a:pPr>
            <a:r>
              <a:rPr lang="en-AU" b="1" dirty="0"/>
              <a:t>Module 2: SOCIAL STRUCTURES, DEVELOPMENT AND EDUCATION </a:t>
            </a:r>
            <a:endParaRPr lang="en-AU" i="1" dirty="0"/>
          </a:p>
          <a:p>
            <a:pPr marL="0" indent="0">
              <a:buNone/>
            </a:pPr>
            <a:r>
              <a:rPr lang="en-AU" i="1" dirty="0"/>
              <a:t>ESG302 Lecture #8                                                                  </a:t>
            </a:r>
          </a:p>
          <a:p>
            <a:pPr marL="0" indent="0">
              <a:buNone/>
            </a:pPr>
            <a:r>
              <a:rPr lang="en-AU" b="1" dirty="0"/>
              <a:t>TOPIC 8: </a:t>
            </a:r>
            <a:endParaRPr lang="en-GB" sz="2000" dirty="0"/>
          </a:p>
          <a:p>
            <a:pPr marL="0" indent="0">
              <a:buNone/>
            </a:pPr>
            <a:r>
              <a:rPr lang="en-AU" b="1" dirty="0"/>
              <a:t>Outcomes: </a:t>
            </a:r>
            <a:endParaRPr lang="en-PG" sz="2000" b="1" dirty="0"/>
          </a:p>
          <a:p>
            <a:pPr lvl="0"/>
            <a:r>
              <a:rPr lang="en-AU" sz="2800" dirty="0"/>
              <a:t>Define the terms social stratification, mobility and education.   </a:t>
            </a:r>
            <a:endParaRPr lang="en-PG" sz="2800" dirty="0"/>
          </a:p>
          <a:p>
            <a:pPr lvl="0"/>
            <a:r>
              <a:rPr lang="en-AU" sz="2800" dirty="0"/>
              <a:t>Identify and list the different types of social stratification  </a:t>
            </a:r>
            <a:endParaRPr lang="en-PG" sz="2800" dirty="0"/>
          </a:p>
          <a:p>
            <a:pPr lvl="0"/>
            <a:r>
              <a:rPr lang="en-AU" sz="2800" dirty="0"/>
              <a:t>Name the main factors determining social mobility </a:t>
            </a:r>
            <a:endParaRPr lang="en-PG" sz="2800" dirty="0"/>
          </a:p>
          <a:p>
            <a:pPr lvl="0"/>
            <a:r>
              <a:rPr lang="en-AU" sz="2800" dirty="0"/>
              <a:t>Explain how education influence social stratification and mobility.</a:t>
            </a:r>
            <a:endParaRPr lang="en-PG" sz="2800" dirty="0"/>
          </a:p>
          <a:p>
            <a:pPr marL="0" indent="0">
              <a:lnSpc>
                <a:spcPct val="107000"/>
              </a:lnSpc>
              <a:spcAft>
                <a:spcPts val="95"/>
              </a:spcAft>
              <a:buNone/>
            </a:pPr>
            <a:endParaRPr lang="en-PG" sz="2800" dirty="0">
              <a:solidFill>
                <a:srgbClr val="000000"/>
              </a:solidFill>
              <a:effectLst/>
              <a:latin typeface="Calibri" panose="020F0502020204030204" pitchFamily="34" charset="0"/>
              <a:ea typeface="Calibri" panose="020F0502020204030204" pitchFamily="34" charset="0"/>
            </a:endParaRPr>
          </a:p>
          <a:p>
            <a:pPr marL="0" indent="0" algn="just">
              <a:buNone/>
            </a:pPr>
            <a:endParaRPr lang="en-AU" sz="4400" b="1" dirty="0"/>
          </a:p>
        </p:txBody>
      </p:sp>
    </p:spTree>
    <p:extLst>
      <p:ext uri="{BB962C8B-B14F-4D97-AF65-F5344CB8AC3E}">
        <p14:creationId xmlns:p14="http://schemas.microsoft.com/office/powerpoint/2010/main" val="1843511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860830-63CE-33FE-C17C-D531E434AA3A}"/>
              </a:ext>
            </a:extLst>
          </p:cNvPr>
          <p:cNvSpPr>
            <a:spLocks noGrp="1"/>
          </p:cNvSpPr>
          <p:nvPr>
            <p:ph idx="1"/>
          </p:nvPr>
        </p:nvSpPr>
        <p:spPr>
          <a:xfrm>
            <a:off x="107504" y="476672"/>
            <a:ext cx="8928992" cy="6264696"/>
          </a:xfrm>
        </p:spPr>
        <p:txBody>
          <a:bodyPr/>
          <a:lstStyle/>
          <a:p>
            <a:pPr marL="0" indent="0">
              <a:buNone/>
            </a:pPr>
            <a:r>
              <a:rPr lang="en-AU" sz="2800" b="1" dirty="0"/>
              <a:t>The main factors determining social mobility are</a:t>
            </a:r>
            <a:r>
              <a:rPr lang="en-AU" sz="2800" dirty="0"/>
              <a:t>: </a:t>
            </a:r>
            <a:endParaRPr lang="en-PG" sz="2800" dirty="0"/>
          </a:p>
          <a:p>
            <a:pPr lvl="0"/>
            <a:r>
              <a:rPr lang="en-AU" b="1" dirty="0"/>
              <a:t>Occupational structure </a:t>
            </a:r>
            <a:r>
              <a:rPr lang="en-AU" dirty="0"/>
              <a:t>– e.g. development of IT has meant more upward mobility.</a:t>
            </a:r>
            <a:endParaRPr lang="en-PG" dirty="0"/>
          </a:p>
          <a:p>
            <a:pPr lvl="0"/>
            <a:r>
              <a:rPr lang="en-AU" b="1" dirty="0"/>
              <a:t>Education</a:t>
            </a:r>
            <a:r>
              <a:rPr lang="en-AU" dirty="0"/>
              <a:t> – e.g. better education leads to upward mobility</a:t>
            </a:r>
            <a:endParaRPr lang="en-PG" dirty="0"/>
          </a:p>
          <a:p>
            <a:pPr lvl="0"/>
            <a:r>
              <a:rPr lang="en-AU" b="1" dirty="0"/>
              <a:t>Distribution of opportunity </a:t>
            </a:r>
            <a:r>
              <a:rPr lang="en-AU" dirty="0"/>
              <a:t>– e.g. isolated communities have fewer opportunities than urban areas.</a:t>
            </a:r>
            <a:endParaRPr lang="en-PG" dirty="0"/>
          </a:p>
          <a:p>
            <a:pPr lvl="0"/>
            <a:r>
              <a:rPr lang="en-AU" b="1" dirty="0"/>
              <a:t>Motivation</a:t>
            </a:r>
            <a:r>
              <a:rPr lang="en-AU" dirty="0"/>
              <a:t> – e.g. higher motivation leads to upward mobility</a:t>
            </a:r>
            <a:endParaRPr lang="en-PG" dirty="0"/>
          </a:p>
          <a:p>
            <a:pPr lvl="0"/>
            <a:r>
              <a:rPr lang="en-AU" b="1" dirty="0"/>
              <a:t>Family size- </a:t>
            </a:r>
            <a:r>
              <a:rPr lang="en-AU" dirty="0"/>
              <a:t>e.g. smaller the number of children means greater possibility of upward mobility.</a:t>
            </a:r>
            <a:endParaRPr lang="en-PG" dirty="0"/>
          </a:p>
          <a:p>
            <a:pPr lvl="0"/>
            <a:r>
              <a:rPr lang="en-AU" b="1" dirty="0"/>
              <a:t>Marriage</a:t>
            </a:r>
            <a:r>
              <a:rPr lang="en-AU" dirty="0"/>
              <a:t> – if one marries somebody much wealthier than oneself, then this will probably lead to upward mobility.</a:t>
            </a:r>
            <a:endParaRPr lang="en-PG" dirty="0"/>
          </a:p>
          <a:p>
            <a:pPr marL="0" indent="0">
              <a:buNone/>
            </a:pPr>
            <a:endParaRPr lang="en-PG" dirty="0"/>
          </a:p>
        </p:txBody>
      </p:sp>
    </p:spTree>
    <p:extLst>
      <p:ext uri="{BB962C8B-B14F-4D97-AF65-F5344CB8AC3E}">
        <p14:creationId xmlns:p14="http://schemas.microsoft.com/office/powerpoint/2010/main" val="31856527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2689041-C9A2-30BC-C0C3-DDBA96697F86}"/>
              </a:ext>
            </a:extLst>
          </p:cNvPr>
          <p:cNvSpPr>
            <a:spLocks noGrp="1"/>
          </p:cNvSpPr>
          <p:nvPr>
            <p:ph idx="1"/>
          </p:nvPr>
        </p:nvSpPr>
        <p:spPr>
          <a:xfrm>
            <a:off x="107504" y="476672"/>
            <a:ext cx="8928992" cy="6264696"/>
          </a:xfrm>
        </p:spPr>
        <p:txBody>
          <a:bodyPr>
            <a:normAutofit/>
          </a:bodyPr>
          <a:lstStyle/>
          <a:p>
            <a:pPr marL="0" indent="0">
              <a:buNone/>
            </a:pPr>
            <a:r>
              <a:rPr lang="en-AU" b="1" dirty="0"/>
              <a:t>The relationship between education and social stratification and mobility </a:t>
            </a:r>
            <a:endParaRPr lang="en-PG" dirty="0"/>
          </a:p>
          <a:p>
            <a:pPr algn="just"/>
            <a:r>
              <a:rPr lang="en-AU" sz="2800" dirty="0"/>
              <a:t>It is possible to view the relationship in 2 ways thus: </a:t>
            </a:r>
            <a:endParaRPr lang="en-PG" sz="2800" dirty="0"/>
          </a:p>
          <a:p>
            <a:pPr marL="0" lvl="0" indent="0" algn="just">
              <a:buNone/>
            </a:pPr>
            <a:r>
              <a:rPr lang="en-AU" sz="2800" i="1" dirty="0"/>
              <a:t>1. </a:t>
            </a:r>
            <a:r>
              <a:rPr lang="en-AU" sz="2800" b="1" i="1" dirty="0"/>
              <a:t>Social stratification and mobility determine education </a:t>
            </a:r>
            <a:endParaRPr lang="en-PG" sz="2800" b="1" dirty="0"/>
          </a:p>
          <a:p>
            <a:pPr algn="just"/>
            <a:r>
              <a:rPr lang="en-AU" sz="2800" dirty="0"/>
              <a:t>A good example of this is the way in which the tripartite system of education that used to exist in the UK was a reflection on of the rigid, historical class system. It could also be said that because of a lack of social mobility the educational system was inflexible and predetermined. While the system no longer exists today in Britain, it is still possible to find this kind of system in some Latin American countries and parts of India where feudalism is slow to disappear. </a:t>
            </a:r>
            <a:endParaRPr lang="en-PG" sz="2800" dirty="0"/>
          </a:p>
        </p:txBody>
      </p:sp>
    </p:spTree>
    <p:extLst>
      <p:ext uri="{BB962C8B-B14F-4D97-AF65-F5344CB8AC3E}">
        <p14:creationId xmlns:p14="http://schemas.microsoft.com/office/powerpoint/2010/main" val="4132638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10BA5C-7DE8-A72E-47D3-9E97B6D0F7A4}"/>
              </a:ext>
            </a:extLst>
          </p:cNvPr>
          <p:cNvSpPr>
            <a:spLocks noGrp="1"/>
          </p:cNvSpPr>
          <p:nvPr>
            <p:ph idx="1"/>
          </p:nvPr>
        </p:nvSpPr>
        <p:spPr>
          <a:xfrm>
            <a:off x="251520" y="548680"/>
            <a:ext cx="8784976" cy="6048672"/>
          </a:xfrm>
        </p:spPr>
        <p:txBody>
          <a:bodyPr/>
          <a:lstStyle/>
          <a:p>
            <a:pPr algn="just"/>
            <a:r>
              <a:rPr lang="en-AU" dirty="0"/>
              <a:t>In traditional societies e.g. India where the caste system was strong both social stratification and mobility are unlikely to have much effect on education because as these societies tend to be conservative, they are likely to preserve the status quo. </a:t>
            </a:r>
            <a:endParaRPr lang="en-PG" dirty="0"/>
          </a:p>
        </p:txBody>
      </p:sp>
    </p:spTree>
    <p:extLst>
      <p:ext uri="{BB962C8B-B14F-4D97-AF65-F5344CB8AC3E}">
        <p14:creationId xmlns:p14="http://schemas.microsoft.com/office/powerpoint/2010/main" val="16849118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98655E-4585-A117-30C6-639CBB86FAA9}"/>
              </a:ext>
            </a:extLst>
          </p:cNvPr>
          <p:cNvSpPr>
            <a:spLocks noGrp="1"/>
          </p:cNvSpPr>
          <p:nvPr>
            <p:ph idx="1"/>
          </p:nvPr>
        </p:nvSpPr>
        <p:spPr>
          <a:xfrm>
            <a:off x="0" y="548680"/>
            <a:ext cx="9036496" cy="6192688"/>
          </a:xfrm>
        </p:spPr>
        <p:txBody>
          <a:bodyPr/>
          <a:lstStyle/>
          <a:p>
            <a:pPr marL="0" lvl="0" indent="0">
              <a:buNone/>
            </a:pPr>
            <a:r>
              <a:rPr lang="en-AU" i="1" dirty="0"/>
              <a:t>2. </a:t>
            </a:r>
            <a:r>
              <a:rPr lang="en-AU" b="1" i="1" dirty="0"/>
              <a:t>Education influences social stratification and mobility </a:t>
            </a:r>
            <a:endParaRPr lang="en-PG" b="1" dirty="0"/>
          </a:p>
          <a:p>
            <a:pPr algn="just"/>
            <a:r>
              <a:rPr lang="en-AU" sz="2800" dirty="0"/>
              <a:t>Education is much more likely to have a stronger influence on social stratification and mobility because there is greater chance that it will lead to change. For example, it can lead to upward mobility because the better education one has and the higher qualifications that are gained, the more likely it will be that an occupation higher up the social ladder and hence a higher social class can be obtained e.g. a labour’s son who gets a university place is not likely to become a labourer himself. </a:t>
            </a:r>
            <a:endParaRPr lang="en-PG" sz="2800" dirty="0"/>
          </a:p>
          <a:p>
            <a:pPr marL="0" indent="0">
              <a:buNone/>
            </a:pPr>
            <a:endParaRPr lang="en-PG" dirty="0"/>
          </a:p>
        </p:txBody>
      </p:sp>
    </p:spTree>
    <p:extLst>
      <p:ext uri="{BB962C8B-B14F-4D97-AF65-F5344CB8AC3E}">
        <p14:creationId xmlns:p14="http://schemas.microsoft.com/office/powerpoint/2010/main" val="3549870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B9AEA5-E0DF-3450-1725-8F5C68DD03BF}"/>
              </a:ext>
            </a:extLst>
          </p:cNvPr>
          <p:cNvSpPr>
            <a:spLocks noGrp="1"/>
          </p:cNvSpPr>
          <p:nvPr>
            <p:ph idx="1"/>
          </p:nvPr>
        </p:nvSpPr>
        <p:spPr>
          <a:xfrm>
            <a:off x="179512" y="548680"/>
            <a:ext cx="8784976" cy="6192688"/>
          </a:xfrm>
        </p:spPr>
        <p:txBody>
          <a:bodyPr>
            <a:normAutofit fontScale="92500" lnSpcReduction="20000"/>
          </a:bodyPr>
          <a:lstStyle/>
          <a:p>
            <a:pPr marL="0" indent="0">
              <a:buNone/>
            </a:pPr>
            <a:r>
              <a:rPr lang="en-AU" sz="3400" b="1" dirty="0"/>
              <a:t>Terminology!</a:t>
            </a:r>
            <a:endParaRPr lang="en-PG" sz="3400" dirty="0"/>
          </a:p>
          <a:p>
            <a:pPr algn="just" fontAlgn="base"/>
            <a:r>
              <a:rPr lang="en-AU" b="1" dirty="0"/>
              <a:t>Caste system - </a:t>
            </a:r>
            <a:r>
              <a:rPr lang="en-AU" dirty="0"/>
              <a:t>a system in which people are born into a social standing that they will retain their entire lives</a:t>
            </a:r>
            <a:endParaRPr lang="en-PG" dirty="0"/>
          </a:p>
          <a:p>
            <a:pPr marL="0" indent="0" algn="just" fontAlgn="base">
              <a:buNone/>
            </a:pPr>
            <a:r>
              <a:rPr lang="en-AU" b="1" dirty="0"/>
              <a:t> </a:t>
            </a:r>
            <a:endParaRPr lang="en-PG" dirty="0"/>
          </a:p>
          <a:p>
            <a:pPr algn="just" fontAlgn="base"/>
            <a:r>
              <a:rPr lang="en-AU" b="1" dirty="0"/>
              <a:t>Class - </a:t>
            </a:r>
            <a:r>
              <a:rPr lang="en-AU" dirty="0"/>
              <a:t>a group who shares a common social status based on factors like wealth, income, education, and occupation</a:t>
            </a:r>
            <a:endParaRPr lang="en-PG" dirty="0"/>
          </a:p>
          <a:p>
            <a:pPr marL="0" indent="0" algn="just" fontAlgn="base">
              <a:buNone/>
            </a:pPr>
            <a:r>
              <a:rPr lang="en-AU" b="1" dirty="0"/>
              <a:t> </a:t>
            </a:r>
            <a:endParaRPr lang="en-PG" dirty="0"/>
          </a:p>
          <a:p>
            <a:pPr algn="just" fontAlgn="base"/>
            <a:r>
              <a:rPr lang="en-AU" b="1" dirty="0"/>
              <a:t>Class system- </a:t>
            </a:r>
            <a:r>
              <a:rPr lang="en-AU" dirty="0"/>
              <a:t>social standing based on social factors and individual accomplishments</a:t>
            </a:r>
            <a:endParaRPr lang="en-PG" dirty="0"/>
          </a:p>
          <a:p>
            <a:pPr marL="0" indent="0" algn="just" fontAlgn="base">
              <a:buNone/>
            </a:pPr>
            <a:r>
              <a:rPr lang="en-AU" b="1" dirty="0"/>
              <a:t> </a:t>
            </a:r>
            <a:endParaRPr lang="en-PG" dirty="0"/>
          </a:p>
          <a:p>
            <a:pPr algn="just" fontAlgn="base"/>
            <a:r>
              <a:rPr lang="en-AU" b="1" dirty="0"/>
              <a:t>Endogamous marriages - </a:t>
            </a:r>
            <a:r>
              <a:rPr lang="en-AU" dirty="0"/>
              <a:t>unions of people within the same social category</a:t>
            </a:r>
            <a:endParaRPr lang="en-PG" dirty="0"/>
          </a:p>
          <a:p>
            <a:pPr marL="0" indent="0" algn="just" fontAlgn="base">
              <a:buNone/>
            </a:pPr>
            <a:r>
              <a:rPr lang="en-AU" b="1" dirty="0"/>
              <a:t> </a:t>
            </a:r>
            <a:endParaRPr lang="en-PG" dirty="0"/>
          </a:p>
          <a:p>
            <a:pPr algn="just" fontAlgn="base"/>
            <a:r>
              <a:rPr lang="en-AU" b="1" dirty="0"/>
              <a:t>Exogamous unions - </a:t>
            </a:r>
            <a:r>
              <a:rPr lang="en-AU" dirty="0"/>
              <a:t>unions of spouses from different social categories.</a:t>
            </a:r>
          </a:p>
          <a:p>
            <a:pPr algn="just" fontAlgn="base"/>
            <a:r>
              <a:rPr lang="en-AU" b="1" dirty="0"/>
              <a:t>Income - </a:t>
            </a:r>
            <a:r>
              <a:rPr lang="en-AU" dirty="0"/>
              <a:t>the money a person earns from work or investments</a:t>
            </a:r>
            <a:endParaRPr lang="en-PG" dirty="0"/>
          </a:p>
          <a:p>
            <a:pPr marL="0" indent="0" algn="just" fontAlgn="base">
              <a:buNone/>
            </a:pPr>
            <a:endParaRPr lang="en-PG" dirty="0"/>
          </a:p>
          <a:p>
            <a:pPr marL="0" indent="0" algn="just" fontAlgn="base">
              <a:buNone/>
            </a:pPr>
            <a:r>
              <a:rPr lang="en-AU" b="1" dirty="0"/>
              <a:t> </a:t>
            </a:r>
            <a:endParaRPr lang="en-PG" dirty="0"/>
          </a:p>
          <a:p>
            <a:pPr marL="0" indent="0">
              <a:buNone/>
            </a:pPr>
            <a:endParaRPr lang="en-PG" dirty="0"/>
          </a:p>
        </p:txBody>
      </p:sp>
    </p:spTree>
    <p:extLst>
      <p:ext uri="{BB962C8B-B14F-4D97-AF65-F5344CB8AC3E}">
        <p14:creationId xmlns:p14="http://schemas.microsoft.com/office/powerpoint/2010/main" val="459895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C8BB01-4ABF-8AAE-C4D6-8EC68641B4BD}"/>
              </a:ext>
            </a:extLst>
          </p:cNvPr>
          <p:cNvSpPr>
            <a:spLocks noGrp="1"/>
          </p:cNvSpPr>
          <p:nvPr>
            <p:ph idx="1"/>
          </p:nvPr>
        </p:nvSpPr>
        <p:spPr>
          <a:xfrm>
            <a:off x="107504" y="476672"/>
            <a:ext cx="8928992" cy="6264696"/>
          </a:xfrm>
        </p:spPr>
        <p:txBody>
          <a:bodyPr>
            <a:normAutofit fontScale="40000" lnSpcReduction="20000"/>
          </a:bodyPr>
          <a:lstStyle/>
          <a:p>
            <a:pPr marL="0" indent="0" fontAlgn="base">
              <a:buNone/>
            </a:pPr>
            <a:r>
              <a:rPr lang="en-AU" b="1" dirty="0"/>
              <a:t> </a:t>
            </a:r>
            <a:endParaRPr lang="en-PG" dirty="0"/>
          </a:p>
          <a:p>
            <a:pPr algn="just" fontAlgn="base"/>
            <a:r>
              <a:rPr lang="en-AU" sz="5000" b="1" dirty="0"/>
              <a:t>Meritocracy - </a:t>
            </a:r>
            <a:r>
              <a:rPr lang="en-AU" sz="5000" dirty="0"/>
              <a:t>an ideal system in which personal effort—or merit—determines social standing.</a:t>
            </a:r>
            <a:endParaRPr lang="en-PG" sz="5000" dirty="0"/>
          </a:p>
          <a:p>
            <a:pPr marL="0" indent="0" algn="just" fontAlgn="base">
              <a:buNone/>
            </a:pPr>
            <a:r>
              <a:rPr lang="en-AU" sz="5000" b="1" dirty="0"/>
              <a:t> </a:t>
            </a:r>
            <a:endParaRPr lang="en-PG" sz="5000" dirty="0"/>
          </a:p>
          <a:p>
            <a:pPr algn="just" fontAlgn="base"/>
            <a:r>
              <a:rPr lang="en-AU" sz="5000" b="1" dirty="0"/>
              <a:t>Primogeniture - </a:t>
            </a:r>
            <a:r>
              <a:rPr lang="en-AU" sz="5000" dirty="0"/>
              <a:t>a law stating that all property passes to the firstborn son.</a:t>
            </a:r>
            <a:endParaRPr lang="en-PG" sz="5000" dirty="0"/>
          </a:p>
          <a:p>
            <a:pPr marL="0" indent="0" algn="just" fontAlgn="base">
              <a:buNone/>
            </a:pPr>
            <a:r>
              <a:rPr lang="en-AU" sz="5000" b="1" dirty="0"/>
              <a:t> </a:t>
            </a:r>
            <a:endParaRPr lang="en-PG" sz="5000" dirty="0"/>
          </a:p>
          <a:p>
            <a:pPr algn="just" fontAlgn="base"/>
            <a:r>
              <a:rPr lang="en-AU" sz="5000" b="1" dirty="0"/>
              <a:t>Social stratification - </a:t>
            </a:r>
            <a:r>
              <a:rPr lang="en-AU" sz="5000" dirty="0"/>
              <a:t>a socioeconomic system that divides society’s members into categories ranging from high to low, based on things like wealth, power, and prestige.</a:t>
            </a:r>
          </a:p>
          <a:p>
            <a:pPr marL="0" indent="0" algn="just" fontAlgn="base">
              <a:buNone/>
            </a:pPr>
            <a:endParaRPr lang="en-AU" sz="5000" dirty="0"/>
          </a:p>
          <a:p>
            <a:pPr algn="just" fontAlgn="base"/>
            <a:r>
              <a:rPr lang="en-AU" sz="5000" b="1" dirty="0"/>
              <a:t>Status consistency - </a:t>
            </a:r>
            <a:r>
              <a:rPr lang="en-AU" sz="5000" dirty="0"/>
              <a:t>the consistency, or lack thereof, of an individual’s rank across social categories like income, education, and occupation.</a:t>
            </a:r>
            <a:endParaRPr lang="en-PG" sz="5000" dirty="0"/>
          </a:p>
          <a:p>
            <a:pPr marL="0" indent="0" algn="just" fontAlgn="base">
              <a:buNone/>
            </a:pPr>
            <a:r>
              <a:rPr lang="en-AU" sz="5000" b="1" dirty="0"/>
              <a:t> </a:t>
            </a:r>
            <a:endParaRPr lang="en-PG" sz="5000" dirty="0"/>
          </a:p>
          <a:p>
            <a:pPr algn="just" fontAlgn="base"/>
            <a:r>
              <a:rPr lang="en-AU" sz="5000" b="1" dirty="0"/>
              <a:t>Wealth - </a:t>
            </a:r>
            <a:r>
              <a:rPr lang="en-AU" sz="5000" dirty="0"/>
              <a:t>the value of money and assets a person has from, for example, inheritance..</a:t>
            </a:r>
            <a:endParaRPr lang="en-PG" sz="5000" dirty="0"/>
          </a:p>
          <a:p>
            <a:pPr marL="0" indent="0" algn="just" fontAlgn="base">
              <a:buNone/>
            </a:pPr>
            <a:r>
              <a:rPr lang="en-AU" sz="5000" dirty="0"/>
              <a:t> </a:t>
            </a:r>
            <a:endParaRPr lang="en-PG" sz="5000" dirty="0"/>
          </a:p>
          <a:p>
            <a:pPr algn="just" fontAlgn="base"/>
            <a:r>
              <a:rPr lang="en-AU" sz="5000" b="1" dirty="0"/>
              <a:t>Downward mobility - </a:t>
            </a:r>
            <a:r>
              <a:rPr lang="en-AU" sz="5000" dirty="0"/>
              <a:t>a lowering of one’s social class.</a:t>
            </a:r>
            <a:endParaRPr lang="en-PG" sz="5000" dirty="0"/>
          </a:p>
          <a:p>
            <a:pPr marL="0" indent="0" algn="just" fontAlgn="base">
              <a:buNone/>
            </a:pPr>
            <a:r>
              <a:rPr lang="en-AU" sz="5000" b="1" dirty="0"/>
              <a:t> </a:t>
            </a:r>
            <a:endParaRPr lang="en-PG" sz="5000" dirty="0"/>
          </a:p>
          <a:p>
            <a:pPr algn="just" fontAlgn="base"/>
            <a:r>
              <a:rPr lang="en-AU" sz="5000" b="1" dirty="0"/>
              <a:t>Intergenerational mobility- </a:t>
            </a:r>
            <a:r>
              <a:rPr lang="en-AU" sz="5000" dirty="0"/>
              <a:t>a difference in social class between different generations of a family.</a:t>
            </a:r>
            <a:endParaRPr lang="en-PG" sz="5000" dirty="0"/>
          </a:p>
          <a:p>
            <a:pPr algn="just" fontAlgn="base"/>
            <a:endParaRPr lang="en-PG" sz="5000" dirty="0"/>
          </a:p>
          <a:p>
            <a:pPr marL="0" indent="0" algn="just" fontAlgn="base">
              <a:buNone/>
            </a:pPr>
            <a:r>
              <a:rPr lang="en-AU" sz="5000" b="1" dirty="0"/>
              <a:t> </a:t>
            </a:r>
            <a:endParaRPr lang="en-PG" sz="5000" dirty="0"/>
          </a:p>
          <a:p>
            <a:pPr marL="0" indent="0">
              <a:buNone/>
            </a:pPr>
            <a:endParaRPr lang="en-PG" dirty="0"/>
          </a:p>
        </p:txBody>
      </p:sp>
    </p:spTree>
    <p:extLst>
      <p:ext uri="{BB962C8B-B14F-4D97-AF65-F5344CB8AC3E}">
        <p14:creationId xmlns:p14="http://schemas.microsoft.com/office/powerpoint/2010/main" val="27603599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86C615-DB98-4480-F111-D166B566D062}"/>
              </a:ext>
            </a:extLst>
          </p:cNvPr>
          <p:cNvSpPr>
            <a:spLocks noGrp="1"/>
          </p:cNvSpPr>
          <p:nvPr>
            <p:ph idx="1"/>
          </p:nvPr>
        </p:nvSpPr>
        <p:spPr>
          <a:xfrm>
            <a:off x="107504" y="476672"/>
            <a:ext cx="8928992" cy="6264696"/>
          </a:xfrm>
        </p:spPr>
        <p:txBody>
          <a:bodyPr>
            <a:normAutofit/>
          </a:bodyPr>
          <a:lstStyle/>
          <a:p>
            <a:pPr marL="0" indent="0" fontAlgn="base">
              <a:buNone/>
            </a:pPr>
            <a:r>
              <a:rPr lang="en-AU" b="1" dirty="0"/>
              <a:t> </a:t>
            </a:r>
            <a:endParaRPr lang="en-PG" dirty="0"/>
          </a:p>
          <a:p>
            <a:pPr algn="just" fontAlgn="base"/>
            <a:r>
              <a:rPr lang="en-AU" b="1" dirty="0"/>
              <a:t>Intergenerational mobility - </a:t>
            </a:r>
            <a:r>
              <a:rPr lang="en-AU" dirty="0"/>
              <a:t>a difference in social class between different members of the same generation.</a:t>
            </a:r>
            <a:r>
              <a:rPr lang="en-AU" b="1" dirty="0"/>
              <a:t> </a:t>
            </a:r>
            <a:endParaRPr lang="en-PG" dirty="0"/>
          </a:p>
          <a:p>
            <a:pPr algn="just" fontAlgn="base"/>
            <a:r>
              <a:rPr lang="en-AU" b="1" dirty="0"/>
              <a:t>Class traits - </a:t>
            </a:r>
            <a:r>
              <a:rPr lang="en-AU" dirty="0"/>
              <a:t>the typical </a:t>
            </a:r>
            <a:r>
              <a:rPr lang="en-AU" dirty="0" err="1"/>
              <a:t>behaviors</a:t>
            </a:r>
            <a:r>
              <a:rPr lang="en-AU" dirty="0"/>
              <a:t>, customs, and norms that define each class (also called class markers)</a:t>
            </a:r>
            <a:r>
              <a:rPr lang="en-AU" b="1" dirty="0"/>
              <a:t> </a:t>
            </a:r>
            <a:endParaRPr lang="en-PG" dirty="0"/>
          </a:p>
          <a:p>
            <a:pPr algn="just" fontAlgn="base"/>
            <a:r>
              <a:rPr lang="en-AU" b="1" dirty="0"/>
              <a:t>Social mobility - </a:t>
            </a:r>
            <a:r>
              <a:rPr lang="en-AU" dirty="0"/>
              <a:t>the ability to change positions within a social stratification system.</a:t>
            </a:r>
            <a:r>
              <a:rPr lang="en-AU" b="1" dirty="0"/>
              <a:t> </a:t>
            </a:r>
            <a:endParaRPr lang="en-PG" dirty="0"/>
          </a:p>
          <a:p>
            <a:pPr algn="just" fontAlgn="base"/>
            <a:r>
              <a:rPr lang="en-AU" b="1" dirty="0"/>
              <a:t>Standard of living - </a:t>
            </a:r>
            <a:r>
              <a:rPr lang="en-AU" dirty="0"/>
              <a:t>the level of wealth available to acquire material goods and comforts to maintain a particular socioeconomic lifestyle</a:t>
            </a:r>
            <a:r>
              <a:rPr lang="en-AU" b="1" dirty="0"/>
              <a:t> </a:t>
            </a:r>
            <a:endParaRPr lang="en-PG" dirty="0"/>
          </a:p>
          <a:p>
            <a:pPr algn="just" fontAlgn="base"/>
            <a:r>
              <a:rPr lang="en-AU" b="1" dirty="0"/>
              <a:t>Structural mobility - </a:t>
            </a:r>
            <a:r>
              <a:rPr lang="en-AU" dirty="0"/>
              <a:t>a societal change that enables a whole group of people to move up or down the class ladder</a:t>
            </a:r>
            <a:r>
              <a:rPr lang="en-AU" b="1" dirty="0"/>
              <a:t> </a:t>
            </a:r>
            <a:endParaRPr lang="en-PG" dirty="0"/>
          </a:p>
          <a:p>
            <a:pPr algn="just" fontAlgn="base"/>
            <a:r>
              <a:rPr lang="en-AU" b="1" dirty="0"/>
              <a:t>Upward mobility - </a:t>
            </a:r>
            <a:r>
              <a:rPr lang="en-AU" dirty="0"/>
              <a:t>an increase—or upward shift—in social class</a:t>
            </a:r>
            <a:endParaRPr lang="en-PG" dirty="0"/>
          </a:p>
          <a:p>
            <a:pPr marL="0" indent="0" algn="just" fontAlgn="base">
              <a:buNone/>
            </a:pPr>
            <a:endParaRPr lang="en-PG" dirty="0"/>
          </a:p>
          <a:p>
            <a:pPr marL="0" indent="0">
              <a:buNone/>
            </a:pPr>
            <a:endParaRPr lang="en-PG" dirty="0"/>
          </a:p>
        </p:txBody>
      </p:sp>
    </p:spTree>
    <p:extLst>
      <p:ext uri="{BB962C8B-B14F-4D97-AF65-F5344CB8AC3E}">
        <p14:creationId xmlns:p14="http://schemas.microsoft.com/office/powerpoint/2010/main" val="2954433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61D2C7-8D9D-33CE-D83E-8695402562C2}"/>
              </a:ext>
            </a:extLst>
          </p:cNvPr>
          <p:cNvSpPr>
            <a:spLocks noGrp="1"/>
          </p:cNvSpPr>
          <p:nvPr>
            <p:ph idx="1"/>
          </p:nvPr>
        </p:nvSpPr>
        <p:spPr>
          <a:xfrm>
            <a:off x="179512" y="476672"/>
            <a:ext cx="8856984" cy="6336704"/>
          </a:xfrm>
        </p:spPr>
        <p:txBody>
          <a:bodyPr/>
          <a:lstStyle/>
          <a:p>
            <a:pPr marL="0" indent="0" algn="just">
              <a:buNone/>
            </a:pPr>
            <a:endParaRPr lang="en-AU" i="1" dirty="0"/>
          </a:p>
          <a:p>
            <a:pPr algn="just"/>
            <a:r>
              <a:rPr lang="en-AU" i="1" dirty="0"/>
              <a:t>“An imbalance between the rich and poor is the oldest and most fatal ailment of all societies”. Plutarch. </a:t>
            </a:r>
          </a:p>
          <a:p>
            <a:pPr marL="0" indent="0" algn="just">
              <a:buNone/>
            </a:pPr>
            <a:endParaRPr lang="en-PG" dirty="0"/>
          </a:p>
          <a:p>
            <a:pPr algn="just"/>
            <a:r>
              <a:rPr lang="en-AU" i="1" dirty="0"/>
              <a:t>“Ever since the dawn of civilisation, class inequality has existed. Where education is concerned, an attempt is made to make the children of the poor to think themselves inferior to the children of the rich”. Bertrand Russell. </a:t>
            </a:r>
            <a:endParaRPr lang="en-PG" dirty="0"/>
          </a:p>
          <a:p>
            <a:endParaRPr lang="en-PG" dirty="0"/>
          </a:p>
        </p:txBody>
      </p:sp>
    </p:spTree>
    <p:extLst>
      <p:ext uri="{BB962C8B-B14F-4D97-AF65-F5344CB8AC3E}">
        <p14:creationId xmlns:p14="http://schemas.microsoft.com/office/powerpoint/2010/main" val="1463442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B61DC9-AA43-5933-3922-E1C574115A60}"/>
              </a:ext>
            </a:extLst>
          </p:cNvPr>
          <p:cNvSpPr>
            <a:spLocks noGrp="1"/>
          </p:cNvSpPr>
          <p:nvPr>
            <p:ph idx="1"/>
          </p:nvPr>
        </p:nvSpPr>
        <p:spPr>
          <a:xfrm>
            <a:off x="107504" y="476672"/>
            <a:ext cx="8856984" cy="6264696"/>
          </a:xfrm>
        </p:spPr>
        <p:txBody>
          <a:bodyPr>
            <a:normAutofit/>
          </a:bodyPr>
          <a:lstStyle/>
          <a:p>
            <a:pPr marL="0" indent="0">
              <a:buNone/>
            </a:pPr>
            <a:r>
              <a:rPr lang="en-AU" b="1" dirty="0"/>
              <a:t>Definitions of Stratification, Social Stratification &amp; Mobility </a:t>
            </a:r>
          </a:p>
          <a:p>
            <a:pPr algn="just">
              <a:buFont typeface="Wingdings" panose="05000000000000000000" pitchFamily="2" charset="2"/>
              <a:buChar char="§"/>
            </a:pPr>
            <a:r>
              <a:rPr lang="en-AU" sz="2800" b="1" dirty="0"/>
              <a:t>Stratification - </a:t>
            </a:r>
            <a:r>
              <a:rPr lang="en-AU" sz="2800" dirty="0"/>
              <a:t>The idea of stratification comes from geology, the science that studies the ways in which rocks of various kinds are formed into the levels or strata that made up the earth’s crust and its surface layers of deposits. The concept of </a:t>
            </a:r>
            <a:r>
              <a:rPr lang="en-AU" sz="2800" b="1" dirty="0"/>
              <a:t>social stratification </a:t>
            </a:r>
            <a:r>
              <a:rPr lang="en-AU" sz="2800" dirty="0"/>
              <a:t>borrows these ideas to ‘</a:t>
            </a:r>
            <a:r>
              <a:rPr lang="en-AU" sz="2800" i="1" dirty="0"/>
              <a:t>describe the formation of individuals into the levels or layers of a social hierarchy of advantages and disadvantages</a:t>
            </a:r>
            <a:r>
              <a:rPr lang="en-AU" sz="2800" dirty="0"/>
              <a:t>. </a:t>
            </a:r>
          </a:p>
          <a:p>
            <a:pPr algn="just">
              <a:buFont typeface="Wingdings" panose="05000000000000000000" pitchFamily="2" charset="2"/>
              <a:buChar char="§"/>
            </a:pPr>
            <a:r>
              <a:rPr lang="en-AU" sz="2800" dirty="0"/>
              <a:t>Social strata are not like lifeless objects, like rocks, but are actual social groups that are conscious of themselves and can act together.  Eg, an upper class lies on top of a middle class that, in turn, lies on top of a lower class. </a:t>
            </a:r>
          </a:p>
          <a:p>
            <a:pPr marL="0" indent="0" algn="just">
              <a:buNone/>
            </a:pPr>
            <a:endParaRPr lang="en-AU" b="1" dirty="0"/>
          </a:p>
        </p:txBody>
      </p:sp>
    </p:spTree>
    <p:extLst>
      <p:ext uri="{BB962C8B-B14F-4D97-AF65-F5344CB8AC3E}">
        <p14:creationId xmlns:p14="http://schemas.microsoft.com/office/powerpoint/2010/main" val="2556278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447E8D-55E8-2FB6-AD40-4A98284896B0}"/>
              </a:ext>
            </a:extLst>
          </p:cNvPr>
          <p:cNvSpPr>
            <a:spLocks noGrp="1"/>
          </p:cNvSpPr>
          <p:nvPr>
            <p:ph idx="1"/>
          </p:nvPr>
        </p:nvSpPr>
        <p:spPr>
          <a:xfrm>
            <a:off x="107504" y="404664"/>
            <a:ext cx="8928992" cy="6453336"/>
          </a:xfrm>
        </p:spPr>
        <p:txBody>
          <a:bodyPr>
            <a:normAutofit/>
          </a:bodyPr>
          <a:lstStyle/>
          <a:p>
            <a:pPr algn="just">
              <a:buFont typeface="Wingdings" panose="05000000000000000000" pitchFamily="2" charset="2"/>
              <a:buChar char="§"/>
            </a:pPr>
            <a:r>
              <a:rPr lang="en-AU" sz="2800" b="1" dirty="0"/>
              <a:t>Social Stratification- </a:t>
            </a:r>
            <a:r>
              <a:rPr lang="en-AU" sz="2800" dirty="0"/>
              <a:t>refers to the division of a population into strata or layers, one on top of another. </a:t>
            </a:r>
          </a:p>
          <a:p>
            <a:pPr marL="0" indent="0" algn="just">
              <a:buNone/>
            </a:pPr>
            <a:r>
              <a:rPr lang="en-AU" sz="2800" dirty="0"/>
              <a:t>Its </a:t>
            </a:r>
            <a:r>
              <a:rPr lang="en-AU" sz="2800" b="1" dirty="0"/>
              <a:t>not</a:t>
            </a:r>
            <a:r>
              <a:rPr lang="en-AU" sz="2800" dirty="0"/>
              <a:t> the same thing as </a:t>
            </a:r>
            <a:r>
              <a:rPr lang="en-AU" sz="2800" b="1" dirty="0"/>
              <a:t>social inequality. </a:t>
            </a:r>
            <a:r>
              <a:rPr lang="en-AU" sz="2800" dirty="0"/>
              <a:t>However,</a:t>
            </a:r>
            <a:r>
              <a:rPr lang="en-AU" sz="2800" b="1" dirty="0"/>
              <a:t> </a:t>
            </a:r>
            <a:r>
              <a:rPr lang="en-AU" sz="2800" dirty="0"/>
              <a:t>it exists only when social inequalities are associated with the arrangement of individuals into strata or classes that lie one above another in a hierarchy of advantaged and disadvantaged life chance. When this happens, the society is said to be stratified. </a:t>
            </a:r>
          </a:p>
          <a:p>
            <a:pPr algn="just">
              <a:buFont typeface="Wingdings" panose="05000000000000000000" pitchFamily="2" charset="2"/>
              <a:buChar char="§"/>
            </a:pPr>
            <a:r>
              <a:rPr lang="en-AU" sz="2800" b="1" dirty="0"/>
              <a:t>Mobility- </a:t>
            </a:r>
            <a:r>
              <a:rPr lang="en-GB" sz="2800" dirty="0"/>
              <a:t> the ability to move freely, easily, and independently, or to be moved from one place, social level, or job to another.</a:t>
            </a:r>
          </a:p>
          <a:p>
            <a:pPr algn="just">
              <a:buFont typeface="Wingdings" panose="05000000000000000000" pitchFamily="2" charset="2"/>
              <a:buChar char="§"/>
            </a:pPr>
            <a:r>
              <a:rPr lang="en-AU" sz="2800" b="1" dirty="0"/>
              <a:t>Social Mobility- </a:t>
            </a:r>
            <a:r>
              <a:rPr lang="en-AU" sz="2800" dirty="0"/>
              <a:t>possibility of changing position in the social hierarchy. </a:t>
            </a:r>
          </a:p>
          <a:p>
            <a:pPr algn="just">
              <a:buFont typeface="Wingdings" panose="05000000000000000000" pitchFamily="2" charset="2"/>
              <a:buChar char="§"/>
            </a:pPr>
            <a:endParaRPr lang="en-GB" sz="2800" dirty="0"/>
          </a:p>
          <a:p>
            <a:pPr marL="0" indent="0" algn="just">
              <a:buNone/>
            </a:pPr>
            <a:endParaRPr lang="en-AU" sz="2800" b="1" dirty="0"/>
          </a:p>
          <a:p>
            <a:pPr marL="0" indent="0">
              <a:buNone/>
            </a:pPr>
            <a:endParaRPr lang="en-PG" dirty="0"/>
          </a:p>
        </p:txBody>
      </p:sp>
    </p:spTree>
    <p:extLst>
      <p:ext uri="{BB962C8B-B14F-4D97-AF65-F5344CB8AC3E}">
        <p14:creationId xmlns:p14="http://schemas.microsoft.com/office/powerpoint/2010/main" val="1091752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DE5853-16A2-F1E4-F18F-316D2DA48097}"/>
              </a:ext>
            </a:extLst>
          </p:cNvPr>
          <p:cNvSpPr>
            <a:spLocks noGrp="1"/>
          </p:cNvSpPr>
          <p:nvPr>
            <p:ph idx="1"/>
          </p:nvPr>
        </p:nvSpPr>
        <p:spPr>
          <a:xfrm>
            <a:off x="107504" y="476672"/>
            <a:ext cx="8928992" cy="6264696"/>
          </a:xfrm>
        </p:spPr>
        <p:txBody>
          <a:bodyPr>
            <a:normAutofit/>
          </a:bodyPr>
          <a:lstStyle/>
          <a:p>
            <a:pPr marL="0" indent="0">
              <a:buNone/>
            </a:pPr>
            <a:r>
              <a:rPr lang="en-GB" b="1" dirty="0"/>
              <a:t> </a:t>
            </a:r>
            <a:r>
              <a:rPr lang="en-AU" dirty="0"/>
              <a:t> </a:t>
            </a:r>
            <a:r>
              <a:rPr lang="en-AU" sz="2800" b="1" dirty="0"/>
              <a:t>Social stratification can be viewed in two ways: </a:t>
            </a:r>
            <a:endParaRPr lang="en-PG" sz="2800" b="1" dirty="0"/>
          </a:p>
          <a:p>
            <a:pPr marL="0" lvl="0" indent="0" algn="just">
              <a:buNone/>
            </a:pPr>
            <a:r>
              <a:rPr lang="en-AU" dirty="0"/>
              <a:t>1. </a:t>
            </a:r>
            <a:r>
              <a:rPr lang="en-AU" sz="2800" b="1" dirty="0"/>
              <a:t>Marxist view - </a:t>
            </a:r>
            <a:r>
              <a:rPr lang="en-AU" sz="2800" dirty="0"/>
              <a:t>social structure is </a:t>
            </a:r>
            <a:r>
              <a:rPr lang="en-AU" sz="2800" b="1" dirty="0"/>
              <a:t>economically determined</a:t>
            </a:r>
            <a:r>
              <a:rPr lang="en-AU" sz="2800" dirty="0"/>
              <a:t>. Social stratification arises spontaneously in society because of the gain in efficiency when people specialise in different kinds of production. The form of specialisation which affects capitalist society according to this view is the division of labour between those who own and manage the means of production and those workers and labourers who do not. </a:t>
            </a:r>
            <a:endParaRPr lang="en-PG" sz="2800" dirty="0"/>
          </a:p>
          <a:p>
            <a:pPr marL="0" lvl="0" indent="0" algn="just">
              <a:buNone/>
            </a:pPr>
            <a:r>
              <a:rPr lang="en-AU" sz="2800" dirty="0"/>
              <a:t> </a:t>
            </a:r>
            <a:endParaRPr lang="en-PG" sz="2800" b="1" dirty="0"/>
          </a:p>
        </p:txBody>
      </p:sp>
    </p:spTree>
    <p:extLst>
      <p:ext uri="{BB962C8B-B14F-4D97-AF65-F5344CB8AC3E}">
        <p14:creationId xmlns:p14="http://schemas.microsoft.com/office/powerpoint/2010/main" val="3175117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4B4725-1CCF-F846-3F10-BA3B90359DF8}"/>
              </a:ext>
            </a:extLst>
          </p:cNvPr>
          <p:cNvSpPr>
            <a:spLocks noGrp="1"/>
          </p:cNvSpPr>
          <p:nvPr>
            <p:ph idx="1"/>
          </p:nvPr>
        </p:nvSpPr>
        <p:spPr>
          <a:xfrm>
            <a:off x="107504" y="548680"/>
            <a:ext cx="8928992" cy="6120680"/>
          </a:xfrm>
        </p:spPr>
        <p:txBody>
          <a:bodyPr/>
          <a:lstStyle/>
          <a:p>
            <a:pPr marL="0" indent="0" algn="just">
              <a:buNone/>
            </a:pPr>
            <a:r>
              <a:rPr lang="en-AU" dirty="0"/>
              <a:t>2</a:t>
            </a:r>
            <a:r>
              <a:rPr lang="en-AU" sz="2800" b="1" dirty="0"/>
              <a:t>. Functionalist’s view </a:t>
            </a:r>
            <a:r>
              <a:rPr lang="en-AU" sz="2800" dirty="0"/>
              <a:t>- social structure is based upon the </a:t>
            </a:r>
            <a:r>
              <a:rPr lang="en-AU" sz="2800" b="1" dirty="0"/>
              <a:t>integrating factor of shared values</a:t>
            </a:r>
            <a:r>
              <a:rPr lang="en-AU" sz="2800" dirty="0"/>
              <a:t>, and it is the extent to which people share mutual role expectations that may constitute a society. In their view, specialisation makes for </a:t>
            </a:r>
            <a:r>
              <a:rPr lang="en-AU" sz="2800" b="1" i="1" dirty="0"/>
              <a:t>efficiency and the system is sustained by agreement not conflict</a:t>
            </a:r>
            <a:r>
              <a:rPr lang="en-AU" sz="2800" dirty="0"/>
              <a:t>. They believe that the base of the social hierarchy is the different value which is put on different people’s work. Classes are not seen as sharply divided from one another but as a continuum from top to bottom with no breaks and any divisions are arbitrary lines drawn for convenience only. </a:t>
            </a:r>
            <a:endParaRPr lang="en-PG" sz="2800" dirty="0"/>
          </a:p>
          <a:p>
            <a:pPr marL="0" indent="0">
              <a:buNone/>
            </a:pPr>
            <a:endParaRPr lang="en-PG" dirty="0"/>
          </a:p>
        </p:txBody>
      </p:sp>
    </p:spTree>
    <p:extLst>
      <p:ext uri="{BB962C8B-B14F-4D97-AF65-F5344CB8AC3E}">
        <p14:creationId xmlns:p14="http://schemas.microsoft.com/office/powerpoint/2010/main" val="2413282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67D71A-0B21-F5CA-B02F-9304AE69C8FC}"/>
              </a:ext>
            </a:extLst>
          </p:cNvPr>
          <p:cNvSpPr>
            <a:spLocks noGrp="1"/>
          </p:cNvSpPr>
          <p:nvPr>
            <p:ph idx="1"/>
          </p:nvPr>
        </p:nvSpPr>
        <p:spPr>
          <a:xfrm>
            <a:off x="107504" y="548680"/>
            <a:ext cx="9001000" cy="6192688"/>
          </a:xfrm>
        </p:spPr>
        <p:txBody>
          <a:bodyPr>
            <a:normAutofit fontScale="92500" lnSpcReduction="20000"/>
          </a:bodyPr>
          <a:lstStyle/>
          <a:p>
            <a:pPr marL="0" indent="0">
              <a:buNone/>
            </a:pPr>
            <a:r>
              <a:rPr lang="en-AU" sz="2600" b="1" dirty="0"/>
              <a:t>Types of Social Stratification</a:t>
            </a:r>
            <a:r>
              <a:rPr lang="en-AU" sz="2600" dirty="0"/>
              <a:t> </a:t>
            </a:r>
            <a:endParaRPr lang="en-PG" sz="2600" dirty="0"/>
          </a:p>
          <a:p>
            <a:pPr marL="0" lvl="0" indent="0">
              <a:buNone/>
            </a:pPr>
            <a:r>
              <a:rPr lang="en-AU" sz="2600" i="1" dirty="0"/>
              <a:t>1. </a:t>
            </a:r>
            <a:r>
              <a:rPr lang="en-AU" sz="2600" b="1" i="1" dirty="0"/>
              <a:t>Pre – Industrial (Estate, Age – Set etc.) </a:t>
            </a:r>
            <a:endParaRPr lang="en-PG" sz="2600" b="1" dirty="0"/>
          </a:p>
          <a:p>
            <a:r>
              <a:rPr lang="en-AU" sz="2600" dirty="0"/>
              <a:t>Existed in Europe from the late Roman times until the Industrial Revolution. Stratified on the bases of </a:t>
            </a:r>
            <a:r>
              <a:rPr lang="en-AU" sz="2600" b="1" dirty="0"/>
              <a:t>age</a:t>
            </a:r>
            <a:r>
              <a:rPr lang="en-AU" sz="2600" dirty="0"/>
              <a:t>, </a:t>
            </a:r>
            <a:r>
              <a:rPr lang="en-AU" sz="2600" b="1" dirty="0"/>
              <a:t>inheritance</a:t>
            </a:r>
            <a:r>
              <a:rPr lang="en-AU" sz="2600" dirty="0"/>
              <a:t>, and </a:t>
            </a:r>
            <a:r>
              <a:rPr lang="en-AU" sz="2600" b="1" dirty="0"/>
              <a:t>certain rituals </a:t>
            </a:r>
            <a:r>
              <a:rPr lang="en-AU" sz="2600" dirty="0"/>
              <a:t>which are usually carried out at certain times in a person’s life.</a:t>
            </a:r>
          </a:p>
          <a:p>
            <a:pPr marL="0" indent="0">
              <a:buNone/>
            </a:pPr>
            <a:r>
              <a:rPr lang="en-AU" sz="2600" b="1" i="1" dirty="0"/>
              <a:t>2. Caste System – </a:t>
            </a:r>
          </a:p>
          <a:p>
            <a:r>
              <a:rPr lang="en-AU" sz="2600" dirty="0"/>
              <a:t>The Hindu religion divides the population into 5 basic groups. The 4 highest groups are known as </a:t>
            </a:r>
            <a:r>
              <a:rPr lang="en-AU" sz="2600" b="1" dirty="0"/>
              <a:t>Varnas</a:t>
            </a:r>
            <a:r>
              <a:rPr lang="en-AU" sz="2600" dirty="0"/>
              <a:t> (colours) and beneath them come a group without caste, the untouchables. The 4 varnas consist of: </a:t>
            </a:r>
            <a:endParaRPr lang="en-PG" sz="2600" dirty="0"/>
          </a:p>
          <a:p>
            <a:pPr lvl="0"/>
            <a:r>
              <a:rPr lang="en-AU" sz="2600" b="1" dirty="0"/>
              <a:t>Brahmans</a:t>
            </a:r>
            <a:r>
              <a:rPr lang="en-AU" sz="2600" dirty="0"/>
              <a:t> – a priestly class </a:t>
            </a:r>
            <a:endParaRPr lang="en-PG" sz="2600" dirty="0"/>
          </a:p>
          <a:p>
            <a:pPr lvl="0"/>
            <a:r>
              <a:rPr lang="en-AU" sz="2600" b="1" dirty="0"/>
              <a:t>Kshatriyas</a:t>
            </a:r>
            <a:r>
              <a:rPr lang="en-AU" sz="2600" dirty="0"/>
              <a:t> – a military or landowning class</a:t>
            </a:r>
            <a:endParaRPr lang="en-PG" sz="2600" dirty="0"/>
          </a:p>
          <a:p>
            <a:pPr lvl="0"/>
            <a:r>
              <a:rPr lang="en-AU" sz="2600" b="1" dirty="0"/>
              <a:t>Vaishyas</a:t>
            </a:r>
            <a:r>
              <a:rPr lang="en-AU" sz="2600" dirty="0"/>
              <a:t> – a merchant, agricultural or craftsmen class</a:t>
            </a:r>
            <a:endParaRPr lang="en-PG" sz="2600" dirty="0"/>
          </a:p>
          <a:p>
            <a:pPr lvl="0"/>
            <a:r>
              <a:rPr lang="en-AU" sz="2600" b="1" dirty="0"/>
              <a:t>Sudras</a:t>
            </a:r>
            <a:r>
              <a:rPr lang="en-AU" sz="2600" dirty="0"/>
              <a:t> – a labouring, menial class.</a:t>
            </a:r>
          </a:p>
          <a:p>
            <a:pPr lvl="0">
              <a:buFont typeface="Wingdings" panose="05000000000000000000" pitchFamily="2" charset="2"/>
              <a:buChar char="v"/>
            </a:pPr>
            <a:r>
              <a:rPr lang="en-AU" sz="2600" dirty="0"/>
              <a:t>Caste affects the whole way of Indian life despite law against discrimination. Caste is still strong though in rural and more isolated areas</a:t>
            </a:r>
          </a:p>
          <a:p>
            <a:pPr marL="0" indent="0">
              <a:buNone/>
            </a:pPr>
            <a:endParaRPr lang="en-PG" b="1" dirty="0"/>
          </a:p>
          <a:p>
            <a:endParaRPr lang="en-PG" dirty="0"/>
          </a:p>
        </p:txBody>
      </p:sp>
    </p:spTree>
    <p:extLst>
      <p:ext uri="{BB962C8B-B14F-4D97-AF65-F5344CB8AC3E}">
        <p14:creationId xmlns:p14="http://schemas.microsoft.com/office/powerpoint/2010/main" val="4111829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859760-F3E3-ADF8-1CFB-D9499F185D6C}"/>
              </a:ext>
            </a:extLst>
          </p:cNvPr>
          <p:cNvSpPr>
            <a:spLocks noGrp="1"/>
          </p:cNvSpPr>
          <p:nvPr>
            <p:ph idx="1"/>
          </p:nvPr>
        </p:nvSpPr>
        <p:spPr>
          <a:xfrm>
            <a:off x="107504" y="548680"/>
            <a:ext cx="8928992" cy="6120680"/>
          </a:xfrm>
        </p:spPr>
        <p:txBody>
          <a:bodyPr>
            <a:normAutofit lnSpcReduction="10000"/>
          </a:bodyPr>
          <a:lstStyle/>
          <a:p>
            <a:pPr marL="0" indent="0">
              <a:buNone/>
            </a:pPr>
            <a:r>
              <a:rPr lang="en-AU" b="1" dirty="0"/>
              <a:t>3. Social class </a:t>
            </a:r>
            <a:endParaRPr lang="en-PG" b="1" dirty="0"/>
          </a:p>
          <a:p>
            <a:pPr marL="0" indent="0">
              <a:buNone/>
            </a:pPr>
            <a:r>
              <a:rPr lang="en-AU" dirty="0"/>
              <a:t>Class is a </a:t>
            </a:r>
            <a:r>
              <a:rPr lang="en-AU" dirty="0" err="1"/>
              <a:t>collectivity</a:t>
            </a:r>
            <a:r>
              <a:rPr lang="en-AU" dirty="0"/>
              <a:t> of people sharing similar status. </a:t>
            </a:r>
            <a:endParaRPr lang="en-PG" dirty="0"/>
          </a:p>
          <a:p>
            <a:pPr marL="0" indent="0">
              <a:buNone/>
            </a:pPr>
            <a:r>
              <a:rPr lang="en-AU" dirty="0"/>
              <a:t>For example, UK divides population into 5 classes thus: </a:t>
            </a:r>
            <a:endParaRPr lang="en-PG" dirty="0"/>
          </a:p>
          <a:p>
            <a:r>
              <a:rPr lang="en-AU" b="1" dirty="0"/>
              <a:t>Class 1</a:t>
            </a:r>
            <a:r>
              <a:rPr lang="en-AU" dirty="0"/>
              <a:t>- capitalists, managers, scientists, higher professionals e.g. Architects, doctors, lawyers etc.</a:t>
            </a:r>
            <a:endParaRPr lang="en-PG" dirty="0"/>
          </a:p>
          <a:p>
            <a:r>
              <a:rPr lang="en-AU" b="1" dirty="0"/>
              <a:t>Class 2</a:t>
            </a:r>
            <a:r>
              <a:rPr lang="en-AU" dirty="0"/>
              <a:t>- lower professionals e.g. Teachers, farmers, shopkeepers, etc. </a:t>
            </a:r>
            <a:endParaRPr lang="en-PG" dirty="0"/>
          </a:p>
          <a:p>
            <a:r>
              <a:rPr lang="en-AU" b="1" dirty="0"/>
              <a:t>Class 3</a:t>
            </a:r>
            <a:r>
              <a:rPr lang="en-AU" dirty="0"/>
              <a:t> – skilled workers, clerical workers, e.g. miners, electricians, secretaries, butchers, etc</a:t>
            </a:r>
            <a:endParaRPr lang="en-PG" dirty="0"/>
          </a:p>
          <a:p>
            <a:r>
              <a:rPr lang="en-AU" b="1" dirty="0"/>
              <a:t>Class 4</a:t>
            </a:r>
            <a:r>
              <a:rPr lang="en-AU" dirty="0"/>
              <a:t> – semi-skilled workers e.g. Bus conductors, fishermen, telephone operators, farm workers, etc.</a:t>
            </a:r>
            <a:endParaRPr lang="en-PG" dirty="0"/>
          </a:p>
          <a:p>
            <a:r>
              <a:rPr lang="en-AU" b="1" dirty="0"/>
              <a:t>Class 5</a:t>
            </a:r>
            <a:r>
              <a:rPr lang="en-AU" dirty="0"/>
              <a:t> – unskilled workers e.g. Labourers, messengers, cleaners, potters.</a:t>
            </a:r>
          </a:p>
          <a:p>
            <a:pPr>
              <a:buFont typeface="Wingdings" panose="05000000000000000000" pitchFamily="2" charset="2"/>
              <a:buChar char="v"/>
            </a:pPr>
            <a:r>
              <a:rPr lang="en-AU" dirty="0"/>
              <a:t>Traditionally the terms </a:t>
            </a:r>
            <a:r>
              <a:rPr lang="en-AU" b="1" dirty="0"/>
              <a:t>upper class</a:t>
            </a:r>
            <a:r>
              <a:rPr lang="en-AU" dirty="0"/>
              <a:t>, </a:t>
            </a:r>
            <a:r>
              <a:rPr lang="en-AU" b="1" dirty="0"/>
              <a:t>middle class </a:t>
            </a:r>
            <a:r>
              <a:rPr lang="en-AU" dirty="0"/>
              <a:t>and </a:t>
            </a:r>
            <a:r>
              <a:rPr lang="en-AU" b="1" dirty="0"/>
              <a:t>working class</a:t>
            </a:r>
            <a:r>
              <a:rPr lang="en-AU" dirty="0"/>
              <a:t> were used instead in popular cultures but they are now seen by sociologists as tendentious and biased.</a:t>
            </a:r>
            <a:endParaRPr lang="en-PG" dirty="0"/>
          </a:p>
          <a:p>
            <a:pPr marL="0" indent="0">
              <a:buNone/>
            </a:pPr>
            <a:endParaRPr lang="en-PG" dirty="0"/>
          </a:p>
        </p:txBody>
      </p:sp>
    </p:spTree>
    <p:extLst>
      <p:ext uri="{BB962C8B-B14F-4D97-AF65-F5344CB8AC3E}">
        <p14:creationId xmlns:p14="http://schemas.microsoft.com/office/powerpoint/2010/main" val="509332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68842F-7223-2C65-22C8-48F244DF7DE7}"/>
              </a:ext>
            </a:extLst>
          </p:cNvPr>
          <p:cNvSpPr>
            <a:spLocks noGrp="1"/>
          </p:cNvSpPr>
          <p:nvPr>
            <p:ph idx="1"/>
          </p:nvPr>
        </p:nvSpPr>
        <p:spPr>
          <a:xfrm>
            <a:off x="107504" y="548680"/>
            <a:ext cx="8928992" cy="6264696"/>
          </a:xfrm>
        </p:spPr>
        <p:txBody>
          <a:bodyPr>
            <a:normAutofit lnSpcReduction="10000"/>
          </a:bodyPr>
          <a:lstStyle/>
          <a:p>
            <a:pPr marL="0" indent="0">
              <a:buNone/>
            </a:pPr>
            <a:r>
              <a:rPr lang="en-AU" b="1" dirty="0"/>
              <a:t>Social Mobility   </a:t>
            </a:r>
            <a:endParaRPr lang="en-PG" dirty="0"/>
          </a:p>
          <a:p>
            <a:pPr>
              <a:buFont typeface="Wingdings" panose="05000000000000000000" pitchFamily="2" charset="2"/>
              <a:buChar char="§"/>
            </a:pPr>
            <a:r>
              <a:rPr lang="en-AU" dirty="0"/>
              <a:t>Is the possibility of changing position in the social hierarchy. </a:t>
            </a:r>
          </a:p>
          <a:p>
            <a:pPr>
              <a:buFont typeface="Wingdings" panose="05000000000000000000" pitchFamily="2" charset="2"/>
              <a:buChar char="§"/>
            </a:pPr>
            <a:r>
              <a:rPr lang="en-AU" dirty="0"/>
              <a:t>Types of Mobility;</a:t>
            </a:r>
          </a:p>
          <a:p>
            <a:pPr>
              <a:buFont typeface="Wingdings" panose="05000000000000000000" pitchFamily="2" charset="2"/>
              <a:buChar char="Ø"/>
            </a:pPr>
            <a:r>
              <a:rPr lang="en-AU" b="1" dirty="0"/>
              <a:t>upward mobility - </a:t>
            </a:r>
            <a:r>
              <a:rPr lang="en-AU" dirty="0"/>
              <a:t>When someone improves his or her position in society.</a:t>
            </a:r>
          </a:p>
          <a:p>
            <a:pPr>
              <a:buFont typeface="Wingdings" panose="05000000000000000000" pitchFamily="2" charset="2"/>
              <a:buChar char="Ø"/>
            </a:pPr>
            <a:r>
              <a:rPr lang="en-AU" dirty="0"/>
              <a:t> </a:t>
            </a:r>
            <a:r>
              <a:rPr lang="en-AU" b="1" dirty="0"/>
              <a:t>downward mobility - </a:t>
            </a:r>
            <a:r>
              <a:rPr lang="en-AU" dirty="0"/>
              <a:t>A much rarer occurrence is when someone falls to a lower position in the hierarchy. </a:t>
            </a:r>
          </a:p>
          <a:p>
            <a:pPr>
              <a:buFont typeface="Wingdings" panose="05000000000000000000" pitchFamily="2" charset="2"/>
              <a:buChar char="Ø"/>
            </a:pPr>
            <a:r>
              <a:rPr lang="en-AU" b="1" dirty="0"/>
              <a:t>career mobility -</a:t>
            </a:r>
            <a:r>
              <a:rPr lang="en-AU" dirty="0"/>
              <a:t> an upward or downward class status change during one’s own life.</a:t>
            </a:r>
          </a:p>
          <a:p>
            <a:pPr>
              <a:buFont typeface="Wingdings" panose="05000000000000000000" pitchFamily="2" charset="2"/>
              <a:buChar char="Ø"/>
            </a:pPr>
            <a:r>
              <a:rPr lang="en-AU" dirty="0"/>
              <a:t> </a:t>
            </a:r>
            <a:r>
              <a:rPr lang="en-AU" b="1" dirty="0"/>
              <a:t>generational mobility</a:t>
            </a:r>
            <a:r>
              <a:rPr lang="en-AU" dirty="0"/>
              <a:t>-  the measurement of an individual’s achievement in comparison to one’s parental generation. </a:t>
            </a:r>
          </a:p>
          <a:p>
            <a:pPr marL="0" indent="0">
              <a:buNone/>
            </a:pPr>
            <a:r>
              <a:rPr lang="en-AU" dirty="0"/>
              <a:t> </a:t>
            </a:r>
            <a:endParaRPr lang="en-PG" dirty="0"/>
          </a:p>
          <a:p>
            <a:r>
              <a:rPr lang="en-AU" dirty="0"/>
              <a:t>Sociologists usually measure social mobility by comparing occupations over a generation e.g. If the son of an unskilled labourer became a bank manager, then upward mobility has taken place. </a:t>
            </a:r>
            <a:endParaRPr lang="en-PG" dirty="0"/>
          </a:p>
          <a:p>
            <a:pPr marL="0" indent="0">
              <a:buNone/>
            </a:pPr>
            <a:endParaRPr lang="en-PG" dirty="0"/>
          </a:p>
        </p:txBody>
      </p:sp>
    </p:spTree>
    <p:extLst>
      <p:ext uri="{BB962C8B-B14F-4D97-AF65-F5344CB8AC3E}">
        <p14:creationId xmlns:p14="http://schemas.microsoft.com/office/powerpoint/2010/main" val="26225946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1986</TotalTime>
  <Words>1672</Words>
  <Application>Microsoft Office PowerPoint</Application>
  <PresentationFormat>On-screen Show (4:3)</PresentationFormat>
  <Paragraphs>102</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Wingdings</vt:lpstr>
      <vt:lpstr>Clarity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Samuel JUNIATH</dc:creator>
  <cp:lastModifiedBy>Janet Niningi</cp:lastModifiedBy>
  <cp:revision>142</cp:revision>
  <cp:lastPrinted>2026-03-20T01:15:23Z</cp:lastPrinted>
  <dcterms:created xsi:type="dcterms:W3CDTF">2016-03-23T04:55:44Z</dcterms:created>
  <dcterms:modified xsi:type="dcterms:W3CDTF">2026-05-04T00:35:46Z</dcterms:modified>
</cp:coreProperties>
</file>