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60" r:id="rId2"/>
    <p:sldId id="261" r:id="rId3"/>
    <p:sldId id="262" r:id="rId4"/>
    <p:sldId id="265" r:id="rId5"/>
    <p:sldId id="263" r:id="rId6"/>
    <p:sldId id="264" r:id="rId7"/>
    <p:sldId id="266" r:id="rId8"/>
    <p:sldId id="268" r:id="rId9"/>
    <p:sldId id="269" r:id="rId10"/>
    <p:sldId id="270" r:id="rId11"/>
    <p:sldId id="271" r:id="rId12"/>
    <p:sldId id="272" r:id="rId13"/>
    <p:sldId id="273" r:id="rId14"/>
  </p:sldIdLst>
  <p:sldSz cx="9144000" cy="6858000" type="screen4x3"/>
  <p:notesSz cx="6797675"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5" d="100"/>
          <a:sy n="115" d="100"/>
        </p:scale>
        <p:origin x="88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6D6509-30AE-4207-8D5C-735E655975EE}" type="datetimeFigureOut">
              <a:rPr lang="en-AU" smtClean="0"/>
              <a:t>20/04/2026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6D6509-30AE-4207-8D5C-735E655975EE}" type="datetimeFigureOut">
              <a:rPr lang="en-AU" smtClean="0"/>
              <a:t>20/04/2026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6D6509-30AE-4207-8D5C-735E655975EE}" type="datetimeFigureOut">
              <a:rPr lang="en-AU" smtClean="0"/>
              <a:t>20/04/2026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6D6509-30AE-4207-8D5C-735E655975EE}" type="datetimeFigureOut">
              <a:rPr lang="en-AU" smtClean="0"/>
              <a:t>20/04/2026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6D6509-30AE-4207-8D5C-735E655975EE}" type="datetimeFigureOut">
              <a:rPr lang="en-AU" smtClean="0"/>
              <a:t>20/04/2026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6D6509-30AE-4207-8D5C-735E655975EE}" type="datetimeFigureOut">
              <a:rPr lang="en-AU" smtClean="0"/>
              <a:t>20/04/2026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6D6509-30AE-4207-8D5C-735E655975EE}" type="datetimeFigureOut">
              <a:rPr lang="en-AU" smtClean="0"/>
              <a:t>20/04/2026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235F11A-22C1-496C-9BA4-0A435D04DAF3}" type="slidenum">
              <a:rPr lang="en-AU" smtClean="0"/>
              <a:t>‹#›</a:t>
            </a:fld>
            <a:endParaRPr lang="en-AU"/>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6D6509-30AE-4207-8D5C-735E655975EE}" type="datetimeFigureOut">
              <a:rPr lang="en-AU" smtClean="0"/>
              <a:t>20/04/2026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6D6509-30AE-4207-8D5C-735E655975EE}" type="datetimeFigureOut">
              <a:rPr lang="en-AU" smtClean="0"/>
              <a:t>20/04/2026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6D6509-30AE-4207-8D5C-735E655975EE}" type="datetimeFigureOut">
              <a:rPr lang="en-AU" smtClean="0"/>
              <a:t>20/04/2026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6D6509-30AE-4207-8D5C-735E655975EE}" type="datetimeFigureOut">
              <a:rPr lang="en-AU" smtClean="0"/>
              <a:t>20/04/2026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76D6509-30AE-4207-8D5C-735E655975EE}" type="datetimeFigureOut">
              <a:rPr lang="en-AU" smtClean="0"/>
              <a:t>20/04/2026</a:t>
            </a:fld>
            <a:endParaRPr lang="en-AU"/>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AU"/>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235F11A-22C1-496C-9BA4-0A435D04DAF3}" type="slidenum">
              <a:rPr lang="en-AU" smtClean="0"/>
              <a:t>‹#›</a:t>
            </a:fld>
            <a:endParaRPr lang="en-AU"/>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548680"/>
            <a:ext cx="8784976" cy="6192688"/>
          </a:xfrm>
        </p:spPr>
        <p:txBody>
          <a:bodyPr>
            <a:normAutofit lnSpcReduction="10000"/>
          </a:bodyPr>
          <a:lstStyle/>
          <a:p>
            <a:pPr marL="0" indent="0">
              <a:buNone/>
            </a:pPr>
            <a:r>
              <a:rPr lang="en-AU" i="1" dirty="0"/>
              <a:t>Lecture #5                                                                 </a:t>
            </a:r>
          </a:p>
          <a:p>
            <a:pPr marL="0" indent="0">
              <a:buNone/>
            </a:pPr>
            <a:r>
              <a:rPr lang="en-AU" b="1" dirty="0"/>
              <a:t>TOPIC 5:</a:t>
            </a:r>
            <a:r>
              <a:rPr lang="en-GB" b="1" dirty="0"/>
              <a:t>Rural Urbanization Drift (Rural-Urban Migration) 	    and Education </a:t>
            </a:r>
          </a:p>
          <a:p>
            <a:pPr marL="0" indent="0">
              <a:buNone/>
            </a:pPr>
            <a:r>
              <a:rPr lang="en-AU" i="1" dirty="0"/>
              <a:t>Outcomes</a:t>
            </a:r>
            <a:r>
              <a:rPr lang="en-AU" b="1" i="1" dirty="0"/>
              <a:t>: </a:t>
            </a:r>
            <a:r>
              <a:rPr lang="en-AU" i="1" dirty="0"/>
              <a:t>Upon completion of this topic students can: </a:t>
            </a:r>
            <a:endParaRPr lang="en-PG" sz="2000" i="1" dirty="0"/>
          </a:p>
          <a:p>
            <a:pPr lvl="0" algn="just"/>
            <a:r>
              <a:rPr lang="en-AU" dirty="0"/>
              <a:t>Identify and explain the key factors driving rural-urban migration and their relationship to education access and quality.    </a:t>
            </a:r>
            <a:endParaRPr lang="en-PG" dirty="0"/>
          </a:p>
          <a:p>
            <a:pPr lvl="0" algn="just"/>
            <a:r>
              <a:rPr lang="en-AU" dirty="0"/>
              <a:t>Analyse the impact of rural-urban drift on both rural and urban educational systems, including issues such as school overcrowding, teacher shortages, and resource distribution.  </a:t>
            </a:r>
            <a:endParaRPr lang="en-PG" dirty="0"/>
          </a:p>
          <a:p>
            <a:pPr lvl="0" algn="just"/>
            <a:r>
              <a:rPr lang="en-AU" dirty="0"/>
              <a:t>Evaluate the gendered and socio-economic implications of rural-urban migration on educational opportunities and outcomes. </a:t>
            </a:r>
            <a:endParaRPr lang="en-PG" dirty="0"/>
          </a:p>
          <a:p>
            <a:pPr lvl="0" algn="just"/>
            <a:r>
              <a:rPr lang="en-AU" dirty="0"/>
              <a:t>Propose policy interventions and innovative solutions, such as decentralization and digital learning, to address the educational challenges caused by rural-urban drift. </a:t>
            </a:r>
            <a:endParaRPr lang="en-PG" dirty="0"/>
          </a:p>
          <a:p>
            <a:pPr marL="13970">
              <a:lnSpc>
                <a:spcPct val="107000"/>
              </a:lnSpc>
              <a:spcAft>
                <a:spcPts val="95"/>
              </a:spcAft>
              <a:buNone/>
            </a:pPr>
            <a:endParaRPr lang="en-PG" dirty="0">
              <a:solidFill>
                <a:srgbClr val="000000"/>
              </a:solidFill>
              <a:effectLst/>
              <a:latin typeface="Calibri" panose="020F0502020204030204" pitchFamily="34" charset="0"/>
              <a:ea typeface="Calibri" panose="020F0502020204030204" pitchFamily="34" charset="0"/>
            </a:endParaRPr>
          </a:p>
          <a:p>
            <a:pPr marL="0" indent="0" algn="just">
              <a:buNone/>
            </a:pPr>
            <a:endParaRPr lang="en-AU" sz="4400" b="1" dirty="0"/>
          </a:p>
        </p:txBody>
      </p:sp>
    </p:spTree>
    <p:extLst>
      <p:ext uri="{BB962C8B-B14F-4D97-AF65-F5344CB8AC3E}">
        <p14:creationId xmlns:p14="http://schemas.microsoft.com/office/powerpoint/2010/main" val="1843511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FD3ED6-C6C7-B047-FD75-DEB1784897B7}"/>
              </a:ext>
            </a:extLst>
          </p:cNvPr>
          <p:cNvSpPr>
            <a:spLocks noGrp="1"/>
          </p:cNvSpPr>
          <p:nvPr>
            <p:ph idx="1"/>
          </p:nvPr>
        </p:nvSpPr>
        <p:spPr>
          <a:xfrm>
            <a:off x="107504" y="476672"/>
            <a:ext cx="8928992" cy="6381328"/>
          </a:xfrm>
        </p:spPr>
        <p:txBody>
          <a:bodyPr/>
          <a:lstStyle/>
          <a:p>
            <a:pPr marL="0" indent="0">
              <a:buNone/>
            </a:pPr>
            <a:r>
              <a:rPr lang="en-GB" b="1" dirty="0"/>
              <a:t>Rural-Urban Migration </a:t>
            </a:r>
            <a:r>
              <a:rPr lang="en-AU" b="1" dirty="0"/>
              <a:t>Impact on Urban Education:</a:t>
            </a:r>
          </a:p>
          <a:p>
            <a:pPr>
              <a:buFont typeface="Wingdings" panose="05000000000000000000" pitchFamily="2" charset="2"/>
              <a:buChar char="Ø"/>
            </a:pPr>
            <a:r>
              <a:rPr lang="en-AU" b="1" dirty="0"/>
              <a:t> </a:t>
            </a:r>
            <a:r>
              <a:rPr lang="en-AU" i="1" dirty="0"/>
              <a:t>Overcrowding in urban Schools and Strain on Resources.</a:t>
            </a:r>
            <a:endParaRPr lang="en-PG" dirty="0"/>
          </a:p>
          <a:p>
            <a:pPr>
              <a:buFont typeface="Wingdings" panose="05000000000000000000" pitchFamily="2" charset="2"/>
              <a:buChar char="Ø"/>
            </a:pPr>
            <a:r>
              <a:rPr lang="en-AU" i="1" dirty="0"/>
              <a:t>Increased Competition for Places in Quality Schools.</a:t>
            </a:r>
            <a:endParaRPr lang="en-PG" dirty="0"/>
          </a:p>
          <a:p>
            <a:pPr>
              <a:buFont typeface="Wingdings" panose="05000000000000000000" pitchFamily="2" charset="2"/>
              <a:buChar char="Ø"/>
            </a:pPr>
            <a:r>
              <a:rPr lang="en-AU" i="1" dirty="0"/>
              <a:t>Social Inequality: Disparities in Access to Quality Education. Based on Economic Status.</a:t>
            </a:r>
          </a:p>
          <a:p>
            <a:pPr>
              <a:buFont typeface="Wingdings" panose="05000000000000000000" pitchFamily="2" charset="2"/>
              <a:buChar char="Ø"/>
            </a:pPr>
            <a:r>
              <a:rPr lang="en-AU" i="1" dirty="0"/>
              <a:t>Rise of Informal Settlements and Under-resourced Schools in Urban Areas.</a:t>
            </a:r>
            <a:endParaRPr lang="en-PG" dirty="0"/>
          </a:p>
          <a:p>
            <a:pPr>
              <a:buFont typeface="Wingdings" panose="05000000000000000000" pitchFamily="2" charset="2"/>
              <a:buChar char="Ø"/>
            </a:pPr>
            <a:endParaRPr lang="en-PG" dirty="0"/>
          </a:p>
          <a:p>
            <a:pPr>
              <a:buFont typeface="Wingdings" panose="05000000000000000000" pitchFamily="2" charset="2"/>
              <a:buChar char="Ø"/>
            </a:pPr>
            <a:endParaRPr lang="en-PG" dirty="0"/>
          </a:p>
          <a:p>
            <a:pPr marL="0" indent="0">
              <a:buNone/>
            </a:pPr>
            <a:endParaRPr lang="en-PG" dirty="0"/>
          </a:p>
        </p:txBody>
      </p:sp>
    </p:spTree>
    <p:extLst>
      <p:ext uri="{BB962C8B-B14F-4D97-AF65-F5344CB8AC3E}">
        <p14:creationId xmlns:p14="http://schemas.microsoft.com/office/powerpoint/2010/main" val="3783840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436B75-9AEE-710E-A302-8783E4B45DD8}"/>
              </a:ext>
            </a:extLst>
          </p:cNvPr>
          <p:cNvSpPr>
            <a:spLocks noGrp="1"/>
          </p:cNvSpPr>
          <p:nvPr>
            <p:ph idx="1"/>
          </p:nvPr>
        </p:nvSpPr>
        <p:spPr>
          <a:xfrm>
            <a:off x="107504" y="404664"/>
            <a:ext cx="8928992" cy="6336704"/>
          </a:xfrm>
        </p:spPr>
        <p:txBody>
          <a:bodyPr/>
          <a:lstStyle/>
          <a:p>
            <a:pPr marL="0" indent="0">
              <a:buNone/>
            </a:pPr>
            <a:r>
              <a:rPr lang="en-AU" b="1" i="1" dirty="0"/>
              <a:t>To address these challenges, urban policymakers must focus on</a:t>
            </a:r>
            <a:r>
              <a:rPr lang="en-AU" i="1" dirty="0"/>
              <a:t>: </a:t>
            </a:r>
            <a:endParaRPr lang="en-PG" dirty="0"/>
          </a:p>
          <a:p>
            <a:pPr lvl="0"/>
            <a:r>
              <a:rPr lang="en-AU" dirty="0"/>
              <a:t>Investing in infrastructure and services for informal settlement schools.  </a:t>
            </a:r>
            <a:endParaRPr lang="en-PG" dirty="0"/>
          </a:p>
          <a:p>
            <a:pPr lvl="0"/>
            <a:r>
              <a:rPr lang="en-AU" dirty="0"/>
              <a:t>Providing incentives for trained teachers to work in disadvantaged communities.</a:t>
            </a:r>
            <a:endParaRPr lang="en-PG" dirty="0"/>
          </a:p>
          <a:p>
            <a:pPr lvl="0"/>
            <a:r>
              <a:rPr lang="en-AU" dirty="0"/>
              <a:t>Implementing inclusive policies that ensure all children, regardless of their residence status, have access to quality education.</a:t>
            </a:r>
            <a:endParaRPr lang="en-PG" dirty="0"/>
          </a:p>
          <a:p>
            <a:pPr lvl="0"/>
            <a:r>
              <a:rPr lang="en-AU" dirty="0"/>
              <a:t>Partnering with non-governmental organisations (NGOs) and private institutions to support under-resourced schools. </a:t>
            </a:r>
            <a:endParaRPr lang="en-PG" dirty="0"/>
          </a:p>
          <a:p>
            <a:pPr marL="0" indent="0">
              <a:buNone/>
            </a:pPr>
            <a:endParaRPr lang="en-PG" dirty="0"/>
          </a:p>
        </p:txBody>
      </p:sp>
    </p:spTree>
    <p:extLst>
      <p:ext uri="{BB962C8B-B14F-4D97-AF65-F5344CB8AC3E}">
        <p14:creationId xmlns:p14="http://schemas.microsoft.com/office/powerpoint/2010/main" val="1609488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14D884-F94F-F5E0-E2E4-283DB27A5263}"/>
              </a:ext>
            </a:extLst>
          </p:cNvPr>
          <p:cNvSpPr>
            <a:spLocks noGrp="1"/>
          </p:cNvSpPr>
          <p:nvPr>
            <p:ph idx="1"/>
          </p:nvPr>
        </p:nvSpPr>
        <p:spPr>
          <a:xfrm>
            <a:off x="35496" y="404664"/>
            <a:ext cx="9108504" cy="6408712"/>
          </a:xfrm>
        </p:spPr>
        <p:txBody>
          <a:bodyPr/>
          <a:lstStyle/>
          <a:p>
            <a:pPr marL="0" indent="0">
              <a:buNone/>
            </a:pPr>
            <a:r>
              <a:rPr lang="en-AU" b="1" dirty="0"/>
              <a:t>Gender and Education in Rural-Urban Drift </a:t>
            </a:r>
            <a:endParaRPr lang="en-PG" dirty="0"/>
          </a:p>
          <a:p>
            <a:pPr>
              <a:buFont typeface="Wingdings" panose="05000000000000000000" pitchFamily="2" charset="2"/>
              <a:buChar char="§"/>
            </a:pPr>
            <a:r>
              <a:rPr lang="en-AU" dirty="0"/>
              <a:t>Rural-urban migration affects girls’ education differently from boys’.</a:t>
            </a:r>
          </a:p>
          <a:p>
            <a:pPr>
              <a:buFont typeface="Wingdings" panose="05000000000000000000" pitchFamily="2" charset="2"/>
              <a:buChar char="§"/>
            </a:pPr>
            <a:r>
              <a:rPr lang="en-AU" dirty="0"/>
              <a:t> Gender-based challenges in both rural and urban educational settings.</a:t>
            </a:r>
          </a:p>
          <a:p>
            <a:pPr>
              <a:buFont typeface="Wingdings" panose="05000000000000000000" pitchFamily="2" charset="2"/>
              <a:buChar char="§"/>
            </a:pPr>
            <a:r>
              <a:rPr lang="en-AU" dirty="0"/>
              <a:t>Feminist perspectives on the implications of migration for education.</a:t>
            </a:r>
          </a:p>
          <a:p>
            <a:pPr>
              <a:buFont typeface="Wingdings" panose="05000000000000000000" pitchFamily="2" charset="2"/>
              <a:buChar char="§"/>
            </a:pPr>
            <a:endParaRPr lang="en-PG" dirty="0"/>
          </a:p>
          <a:p>
            <a:pPr>
              <a:buFont typeface="Wingdings" panose="05000000000000000000" pitchFamily="2" charset="2"/>
              <a:buChar char="§"/>
            </a:pPr>
            <a:endParaRPr lang="en-PG" dirty="0"/>
          </a:p>
          <a:p>
            <a:pPr>
              <a:buFont typeface="Wingdings" panose="05000000000000000000" pitchFamily="2" charset="2"/>
              <a:buChar char="§"/>
            </a:pPr>
            <a:endParaRPr lang="en-PG" dirty="0"/>
          </a:p>
          <a:p>
            <a:pPr>
              <a:buFont typeface="Wingdings" panose="05000000000000000000" pitchFamily="2" charset="2"/>
              <a:buChar char="§"/>
            </a:pPr>
            <a:endParaRPr lang="en-PG" dirty="0"/>
          </a:p>
        </p:txBody>
      </p:sp>
    </p:spTree>
    <p:extLst>
      <p:ext uri="{BB962C8B-B14F-4D97-AF65-F5344CB8AC3E}">
        <p14:creationId xmlns:p14="http://schemas.microsoft.com/office/powerpoint/2010/main" val="22563021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A836F9-7BEB-5369-F3AF-B29122BED5DE}"/>
              </a:ext>
            </a:extLst>
          </p:cNvPr>
          <p:cNvSpPr>
            <a:spLocks noGrp="1"/>
          </p:cNvSpPr>
          <p:nvPr>
            <p:ph idx="1"/>
          </p:nvPr>
        </p:nvSpPr>
        <p:spPr>
          <a:xfrm>
            <a:off x="35496" y="548680"/>
            <a:ext cx="9001000" cy="6192688"/>
          </a:xfrm>
        </p:spPr>
        <p:txBody>
          <a:bodyPr/>
          <a:lstStyle/>
          <a:p>
            <a:pPr marL="0" indent="0">
              <a:buNone/>
            </a:pPr>
            <a:r>
              <a:rPr lang="en-AU" b="1" dirty="0"/>
              <a:t>Policy and Interventions in Rural Education</a:t>
            </a:r>
            <a:endParaRPr lang="en-PG" dirty="0"/>
          </a:p>
          <a:p>
            <a:pPr algn="just">
              <a:buFont typeface="Wingdings" panose="05000000000000000000" pitchFamily="2" charset="2"/>
              <a:buChar char="ü"/>
            </a:pPr>
            <a:r>
              <a:rPr lang="en-AU" dirty="0"/>
              <a:t>Government Strategies to Improve Rural Education and Reduce Migration.eg Teacher incentives for rural areas.</a:t>
            </a:r>
          </a:p>
          <a:p>
            <a:pPr algn="just">
              <a:buFont typeface="Wingdings" panose="05000000000000000000" pitchFamily="2" charset="2"/>
              <a:buChar char="ü"/>
            </a:pPr>
            <a:r>
              <a:rPr lang="en-AU" dirty="0"/>
              <a:t>Decentralization and Investment in Rural Schools</a:t>
            </a:r>
            <a:r>
              <a:rPr lang="en-GB" dirty="0"/>
              <a:t>.</a:t>
            </a:r>
            <a:r>
              <a:rPr lang="en-GB" dirty="0" err="1"/>
              <a:t>eg</a:t>
            </a:r>
            <a:r>
              <a:rPr lang="en-GB" dirty="0"/>
              <a:t>, </a:t>
            </a:r>
            <a:r>
              <a:rPr lang="en-AU" dirty="0"/>
              <a:t>localized decision-making, increased funding for rural schools.</a:t>
            </a:r>
          </a:p>
          <a:p>
            <a:pPr algn="just">
              <a:buFont typeface="Wingdings" panose="05000000000000000000" pitchFamily="2" charset="2"/>
              <a:buChar char="ü"/>
            </a:pPr>
            <a:r>
              <a:rPr lang="en-AU" dirty="0"/>
              <a:t>The Role of Technology in Bridging Rural-Urban Education Gaps. </a:t>
            </a:r>
            <a:r>
              <a:rPr lang="en-AU" dirty="0" err="1"/>
              <a:t>eg</a:t>
            </a:r>
            <a:r>
              <a:rPr lang="en-AU" dirty="0"/>
              <a:t>, E-Learning and Online Education.</a:t>
            </a:r>
          </a:p>
          <a:p>
            <a:pPr algn="just">
              <a:buFont typeface="Wingdings" panose="05000000000000000000" pitchFamily="2" charset="2"/>
              <a:buChar char="ü"/>
            </a:pPr>
            <a:r>
              <a:rPr lang="en-AU" dirty="0"/>
              <a:t>Community-Based Approaches to Sustainable Rural Education</a:t>
            </a:r>
            <a:r>
              <a:rPr lang="en-AU" i="1" dirty="0"/>
              <a:t>.eg, </a:t>
            </a:r>
            <a:r>
              <a:rPr lang="en-AU" dirty="0"/>
              <a:t>parental involvement in education.</a:t>
            </a:r>
            <a:endParaRPr lang="en-PG" dirty="0"/>
          </a:p>
          <a:p>
            <a:pPr marL="0" indent="0" algn="just">
              <a:buNone/>
            </a:pPr>
            <a:endParaRPr lang="en-AU" dirty="0"/>
          </a:p>
          <a:p>
            <a:pPr>
              <a:buFont typeface="Wingdings" panose="05000000000000000000" pitchFamily="2" charset="2"/>
              <a:buChar char="ü"/>
            </a:pPr>
            <a:endParaRPr lang="en-PG" dirty="0"/>
          </a:p>
          <a:p>
            <a:pPr>
              <a:buFont typeface="Wingdings" panose="05000000000000000000" pitchFamily="2" charset="2"/>
              <a:buChar char="ü"/>
            </a:pPr>
            <a:endParaRPr lang="en-GB" i="1" dirty="0"/>
          </a:p>
          <a:p>
            <a:pPr>
              <a:buFont typeface="Wingdings" panose="05000000000000000000" pitchFamily="2" charset="2"/>
              <a:buChar char="ü"/>
            </a:pPr>
            <a:endParaRPr lang="en-PG" dirty="0"/>
          </a:p>
        </p:txBody>
      </p:sp>
    </p:spTree>
    <p:extLst>
      <p:ext uri="{BB962C8B-B14F-4D97-AF65-F5344CB8AC3E}">
        <p14:creationId xmlns:p14="http://schemas.microsoft.com/office/powerpoint/2010/main" val="3497906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09C97F-9604-6F2D-EAB6-E66A5DD57640}"/>
              </a:ext>
            </a:extLst>
          </p:cNvPr>
          <p:cNvSpPr>
            <a:spLocks noGrp="1"/>
          </p:cNvSpPr>
          <p:nvPr>
            <p:ph idx="1"/>
          </p:nvPr>
        </p:nvSpPr>
        <p:spPr>
          <a:xfrm>
            <a:off x="179512" y="548680"/>
            <a:ext cx="8856984" cy="6192688"/>
          </a:xfrm>
        </p:spPr>
        <p:txBody>
          <a:bodyPr/>
          <a:lstStyle/>
          <a:p>
            <a:pPr marL="0" indent="0">
              <a:buNone/>
            </a:pPr>
            <a:r>
              <a:rPr lang="en-GB" b="1" dirty="0"/>
              <a:t>Rural Urbanization Drift (Rural-Urban Migration)</a:t>
            </a:r>
          </a:p>
          <a:p>
            <a:pPr>
              <a:buFont typeface="Wingdings" panose="05000000000000000000" pitchFamily="2" charset="2"/>
              <a:buChar char="§"/>
            </a:pPr>
            <a:r>
              <a:rPr lang="en-AU" dirty="0"/>
              <a:t>Refers to the movement of people from rural to urban centres, often driven by the search for better economic opportunities, improved living conditions, and access to essential services such as education and health care.</a:t>
            </a:r>
          </a:p>
          <a:p>
            <a:pPr>
              <a:buFont typeface="Wingdings" panose="05000000000000000000" pitchFamily="2" charset="2"/>
              <a:buChar char="§"/>
            </a:pPr>
            <a:endParaRPr lang="en-GB" b="1" dirty="0"/>
          </a:p>
          <a:p>
            <a:pPr marL="0" indent="0">
              <a:buNone/>
            </a:pPr>
            <a:endParaRPr lang="en-PG" b="1" dirty="0"/>
          </a:p>
        </p:txBody>
      </p:sp>
    </p:spTree>
    <p:extLst>
      <p:ext uri="{BB962C8B-B14F-4D97-AF65-F5344CB8AC3E}">
        <p14:creationId xmlns:p14="http://schemas.microsoft.com/office/powerpoint/2010/main" val="2440939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8B7388-BCA5-F74F-2A06-A892556A518C}"/>
              </a:ext>
            </a:extLst>
          </p:cNvPr>
          <p:cNvSpPr>
            <a:spLocks noGrp="1"/>
          </p:cNvSpPr>
          <p:nvPr>
            <p:ph idx="1"/>
          </p:nvPr>
        </p:nvSpPr>
        <p:spPr>
          <a:xfrm>
            <a:off x="179512" y="548680"/>
            <a:ext cx="8784976" cy="6192688"/>
          </a:xfrm>
        </p:spPr>
        <p:txBody>
          <a:bodyPr/>
          <a:lstStyle/>
          <a:p>
            <a:pPr marL="0" indent="0">
              <a:buNone/>
            </a:pPr>
            <a:r>
              <a:rPr lang="en-AU" b="1" dirty="0"/>
              <a:t>Factors Causing Rural Urbanization Drift</a:t>
            </a:r>
          </a:p>
          <a:p>
            <a:pPr>
              <a:buFont typeface="Wingdings" panose="05000000000000000000" pitchFamily="2" charset="2"/>
              <a:buChar char="Ø"/>
            </a:pPr>
            <a:r>
              <a:rPr lang="en-AU" dirty="0"/>
              <a:t> limited/no job opportunities.</a:t>
            </a:r>
          </a:p>
          <a:p>
            <a:pPr>
              <a:buFont typeface="Wingdings" panose="05000000000000000000" pitchFamily="2" charset="2"/>
              <a:buChar char="Ø"/>
            </a:pPr>
            <a:r>
              <a:rPr lang="en-AU" dirty="0"/>
              <a:t>poor infrastructure .</a:t>
            </a:r>
          </a:p>
          <a:p>
            <a:pPr>
              <a:buFont typeface="Wingdings" panose="05000000000000000000" pitchFamily="2" charset="2"/>
              <a:buChar char="Ø"/>
            </a:pPr>
            <a:r>
              <a:rPr lang="en-AU" dirty="0"/>
              <a:t>poor or no health services.</a:t>
            </a:r>
          </a:p>
          <a:p>
            <a:pPr>
              <a:buFont typeface="Wingdings" panose="05000000000000000000" pitchFamily="2" charset="2"/>
              <a:buChar char="Ø"/>
            </a:pPr>
            <a:r>
              <a:rPr lang="en-AU" dirty="0"/>
              <a:t> inadequate educational facilities in rural areas.</a:t>
            </a:r>
          </a:p>
          <a:p>
            <a:pPr>
              <a:buFont typeface="Wingdings" panose="05000000000000000000" pitchFamily="2" charset="2"/>
              <a:buChar char="Ø"/>
            </a:pPr>
            <a:r>
              <a:rPr lang="en-AU" dirty="0"/>
              <a:t>poor road conditions.</a:t>
            </a:r>
          </a:p>
          <a:p>
            <a:pPr>
              <a:buFont typeface="Wingdings" panose="05000000000000000000" pitchFamily="2" charset="2"/>
              <a:buChar char="Ø"/>
            </a:pPr>
            <a:r>
              <a:rPr lang="en-AU" dirty="0"/>
              <a:t>unreliable/no electricity </a:t>
            </a:r>
          </a:p>
          <a:p>
            <a:pPr>
              <a:buFont typeface="Wingdings" panose="05000000000000000000" pitchFamily="2" charset="2"/>
              <a:buChar char="ü"/>
            </a:pPr>
            <a:r>
              <a:rPr lang="en-AU" dirty="0"/>
              <a:t> poor or no internet access</a:t>
            </a:r>
            <a:endParaRPr lang="en-PG" dirty="0"/>
          </a:p>
          <a:p>
            <a:pPr marL="0" indent="0">
              <a:buNone/>
            </a:pPr>
            <a:endParaRPr lang="en-AU" dirty="0"/>
          </a:p>
          <a:p>
            <a:pPr>
              <a:buFont typeface="Wingdings" panose="05000000000000000000" pitchFamily="2" charset="2"/>
              <a:buChar char="v"/>
            </a:pPr>
            <a:r>
              <a:rPr lang="en-AU" dirty="0"/>
              <a:t>These factors push individuals and families toward cities where they perceive greater prospects for social and economic advancement. </a:t>
            </a:r>
            <a:endParaRPr lang="en-PG" dirty="0"/>
          </a:p>
        </p:txBody>
      </p:sp>
    </p:spTree>
    <p:extLst>
      <p:ext uri="{BB962C8B-B14F-4D97-AF65-F5344CB8AC3E}">
        <p14:creationId xmlns:p14="http://schemas.microsoft.com/office/powerpoint/2010/main" val="3717931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EB9EA2-C1EA-28BD-8DD2-DAAECEE4B5A9}"/>
              </a:ext>
            </a:extLst>
          </p:cNvPr>
          <p:cNvSpPr>
            <a:spLocks noGrp="1"/>
          </p:cNvSpPr>
          <p:nvPr>
            <p:ph idx="1"/>
          </p:nvPr>
        </p:nvSpPr>
        <p:spPr>
          <a:xfrm>
            <a:off x="107504" y="655543"/>
            <a:ext cx="8928992" cy="6157833"/>
          </a:xfrm>
        </p:spPr>
        <p:txBody>
          <a:bodyPr>
            <a:normAutofit fontScale="92500"/>
          </a:bodyPr>
          <a:lstStyle/>
          <a:p>
            <a:pPr marL="0" indent="0">
              <a:buNone/>
            </a:pPr>
            <a:r>
              <a:rPr kumimoji="0" lang="en-AU" sz="2400" b="1" i="0" u="none" strike="noStrike" kern="1200" cap="none" spc="0" normalizeH="0" baseline="0" noProof="0" dirty="0">
                <a:ln>
                  <a:noFill/>
                </a:ln>
                <a:solidFill>
                  <a:srgbClr val="292934"/>
                </a:solidFill>
                <a:effectLst/>
                <a:uLnTx/>
                <a:uFillTx/>
                <a:latin typeface="Arial"/>
                <a:ea typeface="+mn-ea"/>
                <a:cs typeface="+mn-cs"/>
              </a:rPr>
              <a:t>Economic Opportunities in Cities (Jobs, Industries, and Services)</a:t>
            </a:r>
            <a:endParaRPr lang="en-AU" dirty="0"/>
          </a:p>
          <a:p>
            <a:pPr algn="just"/>
            <a:r>
              <a:rPr lang="en-AU" dirty="0"/>
              <a:t>Economic factors are among the most significant drivers of rural-urban migration. Cities offer greater employment prospects, higher wages, and more diverse industries compared to rural areas.</a:t>
            </a:r>
          </a:p>
          <a:p>
            <a:pPr algn="just">
              <a:buFont typeface="Wingdings" panose="05000000000000000000" pitchFamily="2" charset="2"/>
              <a:buChar char="ü"/>
            </a:pPr>
            <a:r>
              <a:rPr lang="en-AU" b="1" i="1" dirty="0"/>
              <a:t>Employment opportunities</a:t>
            </a:r>
            <a:r>
              <a:rPr lang="en-AU" dirty="0"/>
              <a:t>: Urban centres provide access to a variety of jobs in formal sectors such as business, technology, health care, and education, as well as informal sectors like street vending and domestic work. Many rural areas lack stable employment, forcing people to migrate in search of income. </a:t>
            </a:r>
            <a:endParaRPr lang="en-GB" dirty="0"/>
          </a:p>
          <a:p>
            <a:pPr algn="just">
              <a:buFont typeface="Wingdings" panose="05000000000000000000" pitchFamily="2" charset="2"/>
              <a:buChar char="ü"/>
            </a:pPr>
            <a:r>
              <a:rPr lang="en-AU" b="1" i="1" dirty="0"/>
              <a:t>Industrial Growth</a:t>
            </a:r>
            <a:r>
              <a:rPr lang="en-AU" dirty="0"/>
              <a:t>: The presence of factories, commercial enterprises, and corporate offices in cities attracts workers seeking better wages and career advancement. Urban areas also host more entrepreneurship opportunities and business investments. </a:t>
            </a:r>
            <a:endParaRPr lang="en-GB" dirty="0"/>
          </a:p>
          <a:p>
            <a:pPr algn="just">
              <a:buFont typeface="Wingdings" panose="05000000000000000000" pitchFamily="2" charset="2"/>
              <a:buChar char="ü"/>
            </a:pPr>
            <a:r>
              <a:rPr lang="en-AU" b="1" i="1" dirty="0"/>
              <a:t>Service Sector Expansion</a:t>
            </a:r>
            <a:r>
              <a:rPr lang="en-AU" dirty="0"/>
              <a:t>: Cities offer a wide range of services, including banking, telecommunications, hospitality and retail. </a:t>
            </a:r>
          </a:p>
          <a:p>
            <a:pPr algn="just">
              <a:buFont typeface="Wingdings" panose="05000000000000000000" pitchFamily="2" charset="2"/>
              <a:buChar char="v"/>
            </a:pPr>
            <a:r>
              <a:rPr lang="en-AU" dirty="0"/>
              <a:t>These sectors generate employment and attract individuals from rural areas seeking economic prospects. </a:t>
            </a:r>
            <a:endParaRPr lang="en-PG" dirty="0"/>
          </a:p>
          <a:p>
            <a:endParaRPr lang="en-PG" dirty="0"/>
          </a:p>
        </p:txBody>
      </p:sp>
    </p:spTree>
    <p:extLst>
      <p:ext uri="{BB962C8B-B14F-4D97-AF65-F5344CB8AC3E}">
        <p14:creationId xmlns:p14="http://schemas.microsoft.com/office/powerpoint/2010/main" val="31726770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F4024D-F61A-C34C-0697-8727CA398B61}"/>
              </a:ext>
            </a:extLst>
          </p:cNvPr>
          <p:cNvSpPr>
            <a:spLocks noGrp="1"/>
          </p:cNvSpPr>
          <p:nvPr>
            <p:ph idx="1"/>
          </p:nvPr>
        </p:nvSpPr>
        <p:spPr>
          <a:xfrm>
            <a:off x="107504" y="476672"/>
            <a:ext cx="9001000" cy="6264696"/>
          </a:xfrm>
        </p:spPr>
        <p:txBody>
          <a:bodyPr/>
          <a:lstStyle/>
          <a:p>
            <a:pPr marL="0" indent="0">
              <a:buNone/>
            </a:pPr>
            <a:r>
              <a:rPr lang="en-AU" b="1" dirty="0"/>
              <a:t>Rural-urban drift  challenges</a:t>
            </a:r>
          </a:p>
          <a:p>
            <a:pPr>
              <a:buFont typeface="Wingdings" panose="05000000000000000000" pitchFamily="2" charset="2"/>
              <a:buChar char="Ø"/>
            </a:pPr>
            <a:r>
              <a:rPr lang="en-AU" dirty="0"/>
              <a:t>depopulation of rural communities.</a:t>
            </a:r>
          </a:p>
          <a:p>
            <a:pPr>
              <a:buFont typeface="Wingdings" panose="05000000000000000000" pitchFamily="2" charset="2"/>
              <a:buChar char="Ø"/>
            </a:pPr>
            <a:r>
              <a:rPr lang="en-AU" dirty="0"/>
              <a:t> overcrowding in urban centres.</a:t>
            </a:r>
          </a:p>
          <a:p>
            <a:pPr>
              <a:buFont typeface="Wingdings" panose="05000000000000000000" pitchFamily="2" charset="2"/>
              <a:buChar char="Ø"/>
            </a:pPr>
            <a:r>
              <a:rPr lang="en-AU" dirty="0"/>
              <a:t> increased pressure on schools, housing, and public services. </a:t>
            </a:r>
          </a:p>
          <a:p>
            <a:pPr marL="0" indent="0">
              <a:buNone/>
            </a:pPr>
            <a:endParaRPr lang="en-AU" dirty="0"/>
          </a:p>
          <a:p>
            <a:pPr algn="just">
              <a:buFont typeface="Wingdings" panose="05000000000000000000" pitchFamily="2" charset="2"/>
              <a:buChar char="v"/>
            </a:pPr>
            <a:r>
              <a:rPr lang="en-AU" dirty="0"/>
              <a:t>In the context of education, this phenomenon impacts both rural and urban schools, leading to declining enrolment and resource shortages in rural areas while contributing to overcrowded classrooms and unequal access to quality education in urban setting. </a:t>
            </a:r>
          </a:p>
          <a:p>
            <a:pPr algn="just">
              <a:buFont typeface="Wingdings" panose="05000000000000000000" pitchFamily="2" charset="2"/>
              <a:buChar char="v"/>
            </a:pPr>
            <a:r>
              <a:rPr lang="en-AU" dirty="0"/>
              <a:t>Addressing these challenges requires policy interventions that improve rural education and infrastructure while ensuring urban schools can accommodate growing populations effectively. </a:t>
            </a:r>
            <a:endParaRPr lang="en-PG" dirty="0"/>
          </a:p>
        </p:txBody>
      </p:sp>
    </p:spTree>
    <p:extLst>
      <p:ext uri="{BB962C8B-B14F-4D97-AF65-F5344CB8AC3E}">
        <p14:creationId xmlns:p14="http://schemas.microsoft.com/office/powerpoint/2010/main" val="177291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F529F5-EB73-2D82-97B2-786E2526CA52}"/>
              </a:ext>
            </a:extLst>
          </p:cNvPr>
          <p:cNvSpPr>
            <a:spLocks noGrp="1"/>
          </p:cNvSpPr>
          <p:nvPr>
            <p:ph idx="1"/>
          </p:nvPr>
        </p:nvSpPr>
        <p:spPr>
          <a:xfrm>
            <a:off x="107504" y="476672"/>
            <a:ext cx="8928992" cy="6264696"/>
          </a:xfrm>
        </p:spPr>
        <p:txBody>
          <a:bodyPr>
            <a:normAutofit/>
          </a:bodyPr>
          <a:lstStyle/>
          <a:p>
            <a:pPr marL="0" indent="0">
              <a:buNone/>
            </a:pPr>
            <a:r>
              <a:rPr lang="en-AU" b="1" dirty="0"/>
              <a:t> Economic Opportunities in Cities (Jobs, Industries, and Services) </a:t>
            </a:r>
          </a:p>
          <a:p>
            <a:pPr algn="just"/>
            <a:r>
              <a:rPr lang="en-AU" dirty="0"/>
              <a:t>Economic factors are among the most significant drivers of rural-urban migration. Cities offer greater employment prospects, higher wages, and more diverse industries compared to rural areas. </a:t>
            </a:r>
            <a:endParaRPr lang="en-PG" dirty="0"/>
          </a:p>
          <a:p>
            <a:pPr algn="just">
              <a:buFont typeface="Wingdings" panose="05000000000000000000" pitchFamily="2" charset="2"/>
              <a:buChar char="ü"/>
            </a:pPr>
            <a:r>
              <a:rPr lang="en-AU" b="1" i="1" dirty="0"/>
              <a:t>Employment opportunities</a:t>
            </a:r>
            <a:r>
              <a:rPr lang="en-AU" dirty="0"/>
              <a:t>: formal sectors such as business, technology, health care, and education, as well as informal sectors like street vending and domestic work. Many rural areas lack stable employment, forcing people to migrate in search of income. </a:t>
            </a:r>
            <a:endParaRPr lang="en-GB" dirty="0"/>
          </a:p>
          <a:p>
            <a:pPr algn="just">
              <a:buFont typeface="Wingdings" panose="05000000000000000000" pitchFamily="2" charset="2"/>
              <a:buChar char="ü"/>
            </a:pPr>
            <a:r>
              <a:rPr lang="en-AU" b="1" i="1" dirty="0"/>
              <a:t>Industrial Growth</a:t>
            </a:r>
            <a:r>
              <a:rPr lang="en-AU" dirty="0"/>
              <a:t>: factories, commercial enterprises, and corporate offices in cities attracts workers seeking better wages and career advancement. Urban areas also host more entrepreneurship opportunities and business investments. </a:t>
            </a:r>
            <a:endParaRPr lang="en-GB" dirty="0"/>
          </a:p>
          <a:p>
            <a:pPr>
              <a:buFont typeface="Wingdings" panose="05000000000000000000" pitchFamily="2" charset="2"/>
              <a:buChar char="ü"/>
            </a:pPr>
            <a:endParaRPr lang="en-PG" dirty="0"/>
          </a:p>
          <a:p>
            <a:endParaRPr lang="en-PG" dirty="0"/>
          </a:p>
        </p:txBody>
      </p:sp>
    </p:spTree>
    <p:extLst>
      <p:ext uri="{BB962C8B-B14F-4D97-AF65-F5344CB8AC3E}">
        <p14:creationId xmlns:p14="http://schemas.microsoft.com/office/powerpoint/2010/main" val="320464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7CC313-3931-706E-11FF-63E6B4735CAE}"/>
              </a:ext>
            </a:extLst>
          </p:cNvPr>
          <p:cNvSpPr>
            <a:spLocks noGrp="1"/>
          </p:cNvSpPr>
          <p:nvPr>
            <p:ph idx="1"/>
          </p:nvPr>
        </p:nvSpPr>
        <p:spPr>
          <a:xfrm>
            <a:off x="107504" y="476672"/>
            <a:ext cx="8928992" cy="6264696"/>
          </a:xfrm>
        </p:spPr>
        <p:txBody>
          <a:bodyPr/>
          <a:lstStyle/>
          <a:p>
            <a:pPr>
              <a:buFont typeface="Wingdings" panose="05000000000000000000" pitchFamily="2" charset="2"/>
              <a:buChar char="ü"/>
            </a:pPr>
            <a:r>
              <a:rPr lang="en-AU" b="1" i="1" dirty="0"/>
              <a:t>Service Sector Expansion</a:t>
            </a:r>
            <a:r>
              <a:rPr lang="en-AU" dirty="0"/>
              <a:t>: wide range of services, including banking, telecommunications, hospitality and retail. These sectors generate employment and attract individuals from rural areas seeking economic prospects. </a:t>
            </a:r>
            <a:endParaRPr lang="en-AU" b="1" i="1" dirty="0"/>
          </a:p>
          <a:p>
            <a:pPr>
              <a:buFont typeface="Wingdings" panose="05000000000000000000" pitchFamily="2" charset="2"/>
              <a:buChar char="ü"/>
            </a:pPr>
            <a:endParaRPr lang="en-AU" b="1" i="1" dirty="0"/>
          </a:p>
          <a:p>
            <a:pPr>
              <a:buFont typeface="Wingdings" panose="05000000000000000000" pitchFamily="2" charset="2"/>
              <a:buChar char="ü"/>
            </a:pPr>
            <a:r>
              <a:rPr lang="en-AU" b="1" i="1" dirty="0"/>
              <a:t>Income Disparities:</a:t>
            </a:r>
            <a:r>
              <a:rPr lang="en-AU" dirty="0"/>
              <a:t> The perception that urban employment provides higher wages encourages migration. However, while some succeed, others face challenges such as underemployment, job competition, and the high cost of living.</a:t>
            </a:r>
            <a:endParaRPr lang="en-PG" dirty="0"/>
          </a:p>
          <a:p>
            <a:pPr marL="0" indent="0">
              <a:buNone/>
            </a:pPr>
            <a:endParaRPr lang="en-PG" dirty="0"/>
          </a:p>
        </p:txBody>
      </p:sp>
    </p:spTree>
    <p:extLst>
      <p:ext uri="{BB962C8B-B14F-4D97-AF65-F5344CB8AC3E}">
        <p14:creationId xmlns:p14="http://schemas.microsoft.com/office/powerpoint/2010/main" val="4194744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843283-C12A-A76A-D702-19645738FD94}"/>
              </a:ext>
            </a:extLst>
          </p:cNvPr>
          <p:cNvSpPr>
            <a:spLocks noGrp="1"/>
          </p:cNvSpPr>
          <p:nvPr>
            <p:ph idx="1"/>
          </p:nvPr>
        </p:nvSpPr>
        <p:spPr>
          <a:xfrm>
            <a:off x="0" y="404664"/>
            <a:ext cx="9036496" cy="6408712"/>
          </a:xfrm>
        </p:spPr>
        <p:txBody>
          <a:bodyPr>
            <a:normAutofit fontScale="62500" lnSpcReduction="20000"/>
          </a:bodyPr>
          <a:lstStyle/>
          <a:p>
            <a:pPr marL="0" indent="0" algn="just">
              <a:buNone/>
            </a:pPr>
            <a:r>
              <a:rPr lang="en-AU" sz="4400" b="1" dirty="0"/>
              <a:t> Social and Cultural Factors as Aspirations for Modern lifestyle: </a:t>
            </a:r>
            <a:endParaRPr lang="en-PG" sz="4400" dirty="0"/>
          </a:p>
          <a:p>
            <a:pPr marL="0" indent="0" algn="just">
              <a:buNone/>
            </a:pPr>
            <a:r>
              <a:rPr lang="en-AU" sz="3600" dirty="0"/>
              <a:t>Beyond economic and educational motivations, social and cultural factors also drive rural-urban migration. Many people associate urban life with progress, modernity, and a higher standard of living. </a:t>
            </a:r>
          </a:p>
          <a:p>
            <a:pPr marL="0" indent="0" algn="just">
              <a:buNone/>
            </a:pPr>
            <a:r>
              <a:rPr lang="en-GB" sz="3600" dirty="0"/>
              <a:t>Some Factors are;</a:t>
            </a:r>
            <a:endParaRPr lang="en-PG" sz="3600" dirty="0"/>
          </a:p>
          <a:p>
            <a:pPr algn="just"/>
            <a:r>
              <a:rPr lang="en-AU" sz="3600" b="1" i="1" dirty="0"/>
              <a:t>Influence of Media and Globalization:</a:t>
            </a:r>
            <a:r>
              <a:rPr lang="en-AU" sz="3600" i="1" dirty="0"/>
              <a:t> </a:t>
            </a:r>
            <a:r>
              <a:rPr lang="en-AU" sz="3600" dirty="0"/>
              <a:t>television, social </a:t>
            </a:r>
            <a:r>
              <a:rPr lang="en-AU" sz="3600" dirty="0" err="1"/>
              <a:t>media,etc</a:t>
            </a:r>
            <a:r>
              <a:rPr lang="en-AU" sz="3600" dirty="0"/>
              <a:t>. </a:t>
            </a:r>
            <a:endParaRPr lang="en-PG" sz="3600" dirty="0"/>
          </a:p>
          <a:p>
            <a:pPr algn="just"/>
            <a:r>
              <a:rPr lang="en-AU" sz="3600" b="1" i="1" dirty="0"/>
              <a:t>Changing Family Structures</a:t>
            </a:r>
            <a:r>
              <a:rPr lang="en-AU" sz="3600" dirty="0"/>
              <a:t>:  younger generations seek independence and opportunities in cities, leaving behind rural </a:t>
            </a:r>
            <a:r>
              <a:rPr lang="en-AU" sz="3600" b="1" i="1" dirty="0"/>
              <a:t>communities. </a:t>
            </a:r>
            <a:endParaRPr lang="en-PG" sz="3600" dirty="0"/>
          </a:p>
          <a:p>
            <a:pPr algn="just"/>
            <a:r>
              <a:rPr lang="en-AU" sz="3600" b="1" i="1" dirty="0"/>
              <a:t>Desire for Better Living Standards</a:t>
            </a:r>
            <a:r>
              <a:rPr lang="en-AU" sz="3600" dirty="0"/>
              <a:t>: electricity, running water, entertainment facilities, and healthcare. </a:t>
            </a:r>
            <a:endParaRPr lang="en-PG" sz="3600" dirty="0"/>
          </a:p>
          <a:p>
            <a:pPr algn="just"/>
            <a:r>
              <a:rPr lang="en-AU" sz="3600" b="1" i="1" dirty="0"/>
              <a:t>Social mobility Aspirations</a:t>
            </a:r>
            <a:r>
              <a:rPr lang="en-AU" sz="3600" dirty="0"/>
              <a:t>:  enhance social status and provide better opportunities in terms of education and employment. </a:t>
            </a:r>
            <a:endParaRPr lang="en-PG" sz="3600" dirty="0"/>
          </a:p>
          <a:p>
            <a:pPr algn="just"/>
            <a:r>
              <a:rPr lang="en-AU" sz="3600" b="1" i="1" dirty="0"/>
              <a:t>Women’s Empowerment and Gender Norms</a:t>
            </a:r>
            <a:r>
              <a:rPr lang="en-AU" sz="3600" dirty="0"/>
              <a:t>: For many young women, urban migration represents an opportunity to pursue education and employment without the constraints of traditional rural gender roles. </a:t>
            </a:r>
            <a:endParaRPr lang="en-PG" sz="3600" dirty="0"/>
          </a:p>
        </p:txBody>
      </p:sp>
    </p:spTree>
    <p:extLst>
      <p:ext uri="{BB962C8B-B14F-4D97-AF65-F5344CB8AC3E}">
        <p14:creationId xmlns:p14="http://schemas.microsoft.com/office/powerpoint/2010/main" val="3678556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60F715-BC96-B265-3C06-337ACF78B46F}"/>
              </a:ext>
            </a:extLst>
          </p:cNvPr>
          <p:cNvSpPr>
            <a:spLocks noGrp="1"/>
          </p:cNvSpPr>
          <p:nvPr>
            <p:ph idx="1"/>
          </p:nvPr>
        </p:nvSpPr>
        <p:spPr>
          <a:xfrm>
            <a:off x="107504" y="548680"/>
            <a:ext cx="9036496" cy="6192688"/>
          </a:xfrm>
        </p:spPr>
        <p:txBody>
          <a:bodyPr/>
          <a:lstStyle/>
          <a:p>
            <a:pPr marL="0" indent="0">
              <a:buNone/>
            </a:pPr>
            <a:r>
              <a:rPr lang="en-GB" b="1" dirty="0"/>
              <a:t>Rural-Urban Migration Impact on Rural Education: </a:t>
            </a:r>
          </a:p>
          <a:p>
            <a:pPr>
              <a:buFont typeface="Wingdings" panose="05000000000000000000" pitchFamily="2" charset="2"/>
              <a:buChar char="ü"/>
            </a:pPr>
            <a:r>
              <a:rPr lang="en-AU" i="1" dirty="0"/>
              <a:t>Declining Student Enrolment and School Closures.</a:t>
            </a:r>
          </a:p>
          <a:p>
            <a:pPr>
              <a:buFont typeface="Wingdings" panose="05000000000000000000" pitchFamily="2" charset="2"/>
              <a:buChar char="ü"/>
            </a:pPr>
            <a:r>
              <a:rPr lang="en-AU" i="1" dirty="0"/>
              <a:t>Shortage of Qualified Teachers in Rural Schools.</a:t>
            </a:r>
            <a:endParaRPr lang="en-PG" dirty="0"/>
          </a:p>
          <a:p>
            <a:pPr>
              <a:buFont typeface="Wingdings" panose="05000000000000000000" pitchFamily="2" charset="2"/>
              <a:buChar char="ü"/>
            </a:pPr>
            <a:r>
              <a:rPr lang="en-AU" i="1" dirty="0"/>
              <a:t> Limited Access to Resources and Educational Opportunities.</a:t>
            </a:r>
          </a:p>
          <a:p>
            <a:pPr>
              <a:buFont typeface="Wingdings" panose="05000000000000000000" pitchFamily="2" charset="2"/>
              <a:buChar char="ü"/>
            </a:pPr>
            <a:r>
              <a:rPr lang="en-AU" i="1" dirty="0"/>
              <a:t>Brain Drain: Educated Individuals Leaving rural Areas permanently</a:t>
            </a:r>
            <a:r>
              <a:rPr lang="en-GB" dirty="0"/>
              <a:t>.</a:t>
            </a:r>
          </a:p>
          <a:p>
            <a:pPr>
              <a:buFont typeface="Wingdings" panose="05000000000000000000" pitchFamily="2" charset="2"/>
              <a:buChar char="ü"/>
            </a:pPr>
            <a:endParaRPr lang="en-GB" dirty="0"/>
          </a:p>
          <a:p>
            <a:pPr>
              <a:buFont typeface="Wingdings" panose="05000000000000000000" pitchFamily="2" charset="2"/>
              <a:buChar char="ü"/>
            </a:pPr>
            <a:endParaRPr lang="en-GB" b="1" i="1" dirty="0"/>
          </a:p>
          <a:p>
            <a:pPr>
              <a:buFont typeface="Wingdings" panose="05000000000000000000" pitchFamily="2" charset="2"/>
              <a:buChar char="ü"/>
            </a:pPr>
            <a:endParaRPr lang="en-PG" dirty="0"/>
          </a:p>
        </p:txBody>
      </p:sp>
    </p:spTree>
    <p:extLst>
      <p:ext uri="{BB962C8B-B14F-4D97-AF65-F5344CB8AC3E}">
        <p14:creationId xmlns:p14="http://schemas.microsoft.com/office/powerpoint/2010/main" val="21647555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2066</TotalTime>
  <Words>1076</Words>
  <Application>Microsoft Office PowerPoint</Application>
  <PresentationFormat>On-screen Show (4:3)</PresentationFormat>
  <Paragraphs>77</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Wingdings</vt:lpstr>
      <vt:lpstr>Clarity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Samuel JUNIATH</dc:creator>
  <cp:lastModifiedBy>Janet Niningi</cp:lastModifiedBy>
  <cp:revision>113</cp:revision>
  <cp:lastPrinted>2026-03-20T01:15:23Z</cp:lastPrinted>
  <dcterms:created xsi:type="dcterms:W3CDTF">2016-03-23T04:55:44Z</dcterms:created>
  <dcterms:modified xsi:type="dcterms:W3CDTF">2026-04-19T22:21:01Z</dcterms:modified>
</cp:coreProperties>
</file>