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0" r:id="rId2"/>
    <p:sldId id="261" r:id="rId3"/>
    <p:sldId id="262" r:id="rId4"/>
    <p:sldId id="263" r:id="rId5"/>
    <p:sldId id="264" r:id="rId6"/>
    <p:sldId id="273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4" r:id="rId16"/>
  </p:sldIdLst>
  <p:sldSz cx="9144000" cy="6858000" type="screen4x3"/>
  <p:notesSz cx="6797675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27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6509-30AE-4207-8D5C-735E655975EE}" type="datetimeFigureOut">
              <a:rPr lang="en-AU" smtClean="0"/>
              <a:t>23/03/2026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5F11A-22C1-496C-9BA4-0A435D04DAF3}" type="slidenum">
              <a:rPr lang="en-AU" smtClean="0"/>
              <a:t>‹#›</a:t>
            </a:fld>
            <a:endParaRPr lang="en-A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6509-30AE-4207-8D5C-735E655975EE}" type="datetimeFigureOut">
              <a:rPr lang="en-AU" smtClean="0"/>
              <a:t>23/03/2026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5F11A-22C1-496C-9BA4-0A435D04DAF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6509-30AE-4207-8D5C-735E655975EE}" type="datetimeFigureOut">
              <a:rPr lang="en-AU" smtClean="0"/>
              <a:t>23/03/2026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5F11A-22C1-496C-9BA4-0A435D04DAF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6509-30AE-4207-8D5C-735E655975EE}" type="datetimeFigureOut">
              <a:rPr lang="en-AU" smtClean="0"/>
              <a:t>23/03/2026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5F11A-22C1-496C-9BA4-0A435D04DAF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6509-30AE-4207-8D5C-735E655975EE}" type="datetimeFigureOut">
              <a:rPr lang="en-AU" smtClean="0"/>
              <a:t>23/03/2026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5F11A-22C1-496C-9BA4-0A435D04DAF3}" type="slidenum">
              <a:rPr lang="en-AU" smtClean="0"/>
              <a:t>‹#›</a:t>
            </a:fld>
            <a:endParaRPr lang="en-A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6509-30AE-4207-8D5C-735E655975EE}" type="datetimeFigureOut">
              <a:rPr lang="en-AU" smtClean="0"/>
              <a:t>23/03/2026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5F11A-22C1-496C-9BA4-0A435D04DAF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6509-30AE-4207-8D5C-735E655975EE}" type="datetimeFigureOut">
              <a:rPr lang="en-AU" smtClean="0"/>
              <a:t>23/03/2026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5F11A-22C1-496C-9BA4-0A435D04DAF3}" type="slidenum">
              <a:rPr lang="en-AU" smtClean="0"/>
              <a:t>‹#›</a:t>
            </a:fld>
            <a:endParaRPr lang="en-A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6509-30AE-4207-8D5C-735E655975EE}" type="datetimeFigureOut">
              <a:rPr lang="en-AU" smtClean="0"/>
              <a:t>23/03/2026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5F11A-22C1-496C-9BA4-0A435D04DAF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6509-30AE-4207-8D5C-735E655975EE}" type="datetimeFigureOut">
              <a:rPr lang="en-AU" smtClean="0"/>
              <a:t>23/03/2026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5F11A-22C1-496C-9BA4-0A435D04DAF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6509-30AE-4207-8D5C-735E655975EE}" type="datetimeFigureOut">
              <a:rPr lang="en-AU" smtClean="0"/>
              <a:t>23/03/2026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5F11A-22C1-496C-9BA4-0A435D04DAF3}" type="slidenum">
              <a:rPr lang="en-AU" smtClean="0"/>
              <a:t>‹#›</a:t>
            </a:fld>
            <a:endParaRPr lang="en-A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6509-30AE-4207-8D5C-735E655975EE}" type="datetimeFigureOut">
              <a:rPr lang="en-AU" smtClean="0"/>
              <a:t>23/03/2026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5F11A-22C1-496C-9BA4-0A435D04DAF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76D6509-30AE-4207-8D5C-735E655975EE}" type="datetimeFigureOut">
              <a:rPr lang="en-AU" smtClean="0"/>
              <a:t>23/03/2026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235F11A-22C1-496C-9BA4-0A435D04DAF3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548680"/>
            <a:ext cx="8784976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i="1" dirty="0"/>
              <a:t>Lecture #1                                                                  23/03/26</a:t>
            </a:r>
          </a:p>
          <a:p>
            <a:pPr marL="0" indent="0">
              <a:buNone/>
            </a:pPr>
            <a:r>
              <a:rPr lang="en-AU" b="1" u="sng" dirty="0"/>
              <a:t>TOPIC 1: INTRODUCTION TO SOCIOLOGY OF EDUCATION </a:t>
            </a:r>
            <a:endParaRPr lang="en-GB" sz="2000" u="sng" dirty="0"/>
          </a:p>
          <a:p>
            <a:pPr marL="0" indent="0">
              <a:buNone/>
            </a:pPr>
            <a:r>
              <a:rPr lang="en-AU" b="1" dirty="0"/>
              <a:t>1.1 Outcomes: </a:t>
            </a:r>
            <a:r>
              <a:rPr lang="en-AU" i="1" dirty="0"/>
              <a:t>Upon completion of this topic students can</a:t>
            </a:r>
            <a:r>
              <a:rPr lang="en-AU" dirty="0"/>
              <a:t>: </a:t>
            </a:r>
            <a:endParaRPr lang="en-PG" sz="2000" dirty="0"/>
          </a:p>
          <a:p>
            <a:pPr lvl="0"/>
            <a:r>
              <a:rPr lang="en-AU" dirty="0"/>
              <a:t>Define the term sociology and sociology of education. </a:t>
            </a:r>
            <a:endParaRPr lang="en-PG" sz="2000" dirty="0"/>
          </a:p>
          <a:p>
            <a:pPr lvl="0"/>
            <a:r>
              <a:rPr lang="en-AU" dirty="0"/>
              <a:t>List the differences between sociology and the other social sciences. </a:t>
            </a:r>
            <a:endParaRPr lang="en-PG" sz="2000" dirty="0"/>
          </a:p>
          <a:p>
            <a:pPr lvl="0"/>
            <a:r>
              <a:rPr lang="en-AU" dirty="0"/>
              <a:t>State the development of sociology. </a:t>
            </a:r>
            <a:endParaRPr lang="en-PG" sz="2000" dirty="0"/>
          </a:p>
          <a:p>
            <a:pPr lvl="0"/>
            <a:r>
              <a:rPr lang="en-AU" dirty="0"/>
              <a:t>Identify and name the characteristics of sociology. </a:t>
            </a:r>
            <a:endParaRPr lang="en-PG" sz="2000" dirty="0"/>
          </a:p>
          <a:p>
            <a:pPr lvl="0"/>
            <a:r>
              <a:rPr lang="en-AU" dirty="0"/>
              <a:t>Identify and list the different research methods used by sociologists. </a:t>
            </a:r>
            <a:endParaRPr lang="en-PG" sz="2000" dirty="0"/>
          </a:p>
          <a:p>
            <a:pPr lvl="0"/>
            <a:r>
              <a:rPr lang="en-AU" dirty="0"/>
              <a:t>Explain the different theoretical paradigms used by sociologists.</a:t>
            </a:r>
            <a:endParaRPr lang="en-PG" sz="2000" dirty="0"/>
          </a:p>
          <a:p>
            <a:pPr marL="13970">
              <a:lnSpc>
                <a:spcPct val="107000"/>
              </a:lnSpc>
              <a:spcAft>
                <a:spcPts val="95"/>
              </a:spcAft>
              <a:buNone/>
            </a:pPr>
            <a:endParaRPr lang="en-PG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endParaRPr lang="en-AU" sz="4400" b="1" dirty="0"/>
          </a:p>
        </p:txBody>
      </p:sp>
    </p:spTree>
    <p:extLst>
      <p:ext uri="{BB962C8B-B14F-4D97-AF65-F5344CB8AC3E}">
        <p14:creationId xmlns:p14="http://schemas.microsoft.com/office/powerpoint/2010/main" val="1843511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1C0C8-BD39-730C-20AE-5C44BD13A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404664"/>
            <a:ext cx="8856984" cy="6336704"/>
          </a:xfrm>
        </p:spPr>
        <p:txBody>
          <a:bodyPr>
            <a:normAutofit/>
          </a:bodyPr>
          <a:lstStyle/>
          <a:p>
            <a:r>
              <a:rPr lang="en-AU" sz="3200" b="1" dirty="0"/>
              <a:t>1.6 The Characteristics of Sociology</a:t>
            </a:r>
          </a:p>
          <a:p>
            <a:pPr marL="0" indent="0">
              <a:buNone/>
            </a:pPr>
            <a:endParaRPr lang="en-PG" dirty="0"/>
          </a:p>
          <a:p>
            <a:pPr marL="0" indent="0" algn="just">
              <a:buNone/>
            </a:pPr>
            <a:r>
              <a:rPr lang="en-AU" dirty="0"/>
              <a:t>Four (4) characteristics of sociology: </a:t>
            </a:r>
            <a:endParaRPr lang="en-PG" dirty="0"/>
          </a:p>
          <a:p>
            <a:pPr marL="0" lvl="0" indent="0" algn="just">
              <a:buNone/>
            </a:pPr>
            <a:r>
              <a:rPr lang="en-AU" i="1" dirty="0"/>
              <a:t>a) </a:t>
            </a:r>
            <a:r>
              <a:rPr lang="en-AU" b="1" i="1" dirty="0"/>
              <a:t>Empirical</a:t>
            </a:r>
            <a:r>
              <a:rPr lang="en-AU" i="1" dirty="0"/>
              <a:t> - </a:t>
            </a:r>
            <a:r>
              <a:rPr lang="en-AU" dirty="0"/>
              <a:t>based upon things observed and intelligent 		       reasoning, not supernatural phenomena. </a:t>
            </a:r>
            <a:endParaRPr lang="en-PG" dirty="0"/>
          </a:p>
          <a:p>
            <a:pPr marL="0" lvl="0" indent="0" algn="just">
              <a:buNone/>
            </a:pPr>
            <a:r>
              <a:rPr lang="en-AU" i="1" dirty="0"/>
              <a:t>b)</a:t>
            </a:r>
            <a:r>
              <a:rPr lang="en-AU" b="1" i="1" dirty="0"/>
              <a:t>Theoretical</a:t>
            </a:r>
            <a:r>
              <a:rPr lang="en-AU" i="1" dirty="0"/>
              <a:t> - </a:t>
            </a:r>
            <a:r>
              <a:rPr lang="en-AU" dirty="0"/>
              <a:t>observations made are summarized in a logical 		way as part of a theory about the nature of society. </a:t>
            </a:r>
            <a:endParaRPr lang="en-PG" dirty="0"/>
          </a:p>
          <a:p>
            <a:pPr marL="0" lvl="0" indent="0" algn="just">
              <a:buNone/>
            </a:pPr>
            <a:r>
              <a:rPr lang="en-AU" dirty="0"/>
              <a:t>c) </a:t>
            </a:r>
            <a:r>
              <a:rPr lang="en-AU" b="1" i="1" dirty="0"/>
              <a:t>Non-ethical</a:t>
            </a:r>
            <a:r>
              <a:rPr lang="en-AU" b="1" dirty="0"/>
              <a:t> (</a:t>
            </a:r>
            <a:r>
              <a:rPr lang="en-AU" b="1" i="1" dirty="0"/>
              <a:t>objective</a:t>
            </a:r>
            <a:r>
              <a:rPr lang="en-AU" dirty="0"/>
              <a:t>) - observations are conducted without 				bias. </a:t>
            </a:r>
            <a:endParaRPr lang="en-PG" dirty="0"/>
          </a:p>
          <a:p>
            <a:pPr marL="0" lvl="0" indent="0" algn="just">
              <a:buNone/>
            </a:pPr>
            <a:r>
              <a:rPr lang="en-AU" dirty="0"/>
              <a:t>d) </a:t>
            </a:r>
            <a:r>
              <a:rPr lang="en-AU" b="1" i="1" dirty="0"/>
              <a:t>Cumulative</a:t>
            </a:r>
            <a:r>
              <a:rPr lang="en-AU" i="1" dirty="0"/>
              <a:t> </a:t>
            </a:r>
            <a:r>
              <a:rPr lang="en-AU" dirty="0"/>
              <a:t>- different sociological theories constructed out 	of other theories which have been modified or corrected 	in the light of fresh evidence. </a:t>
            </a:r>
            <a:endParaRPr lang="en-PG" dirty="0"/>
          </a:p>
          <a:p>
            <a:endParaRPr lang="en-PG" dirty="0"/>
          </a:p>
        </p:txBody>
      </p:sp>
    </p:spTree>
    <p:extLst>
      <p:ext uri="{BB962C8B-B14F-4D97-AF65-F5344CB8AC3E}">
        <p14:creationId xmlns:p14="http://schemas.microsoft.com/office/powerpoint/2010/main" val="4123363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78D01-6FAD-B653-B104-35C4E78B1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548680"/>
            <a:ext cx="8928992" cy="61926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b="1" dirty="0"/>
              <a:t>1.7 The Methods of Sociology.</a:t>
            </a:r>
          </a:p>
          <a:p>
            <a:r>
              <a:rPr lang="en-AU" dirty="0"/>
              <a:t>Sociologists do research using different research methods. These methods include: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AU" b="1" dirty="0"/>
              <a:t>observations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AU" b="1" dirty="0"/>
              <a:t>theories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AU" b="1" dirty="0"/>
              <a:t>concepts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AU" b="1" dirty="0"/>
              <a:t>analytical models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AU" b="1" dirty="0"/>
              <a:t>experiments</a:t>
            </a:r>
            <a:r>
              <a:rPr lang="en-AU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AU" dirty="0"/>
              <a:t> However, the four most widely used methods are:</a:t>
            </a:r>
          </a:p>
          <a:p>
            <a:pPr marL="0" indent="0">
              <a:buNone/>
            </a:pPr>
            <a:r>
              <a:rPr lang="en-AU" dirty="0"/>
              <a:t> (a) </a:t>
            </a:r>
            <a:r>
              <a:rPr lang="en-AU" b="1" i="1" dirty="0"/>
              <a:t>experiments</a:t>
            </a:r>
            <a:r>
              <a:rPr lang="en-AU" i="1" dirty="0"/>
              <a:t> -</a:t>
            </a:r>
            <a:r>
              <a:rPr lang="en-AU" dirty="0"/>
              <a:t> starts with a hypothesis. </a:t>
            </a:r>
          </a:p>
          <a:p>
            <a:pPr marL="0" indent="0">
              <a:buNone/>
            </a:pPr>
            <a:r>
              <a:rPr lang="en-AU" dirty="0"/>
              <a:t>(b) </a:t>
            </a:r>
            <a:r>
              <a:rPr lang="en-AU" b="1" i="1" dirty="0"/>
              <a:t>surveys</a:t>
            </a:r>
            <a:r>
              <a:rPr lang="en-AU" i="1" dirty="0"/>
              <a:t> -</a:t>
            </a:r>
            <a:r>
              <a:rPr lang="en-AU" dirty="0"/>
              <a:t> researcher obtains responses to a series of items 	or questions. </a:t>
            </a:r>
          </a:p>
          <a:p>
            <a:pPr marL="0" indent="0">
              <a:buNone/>
            </a:pPr>
            <a:r>
              <a:rPr lang="en-AU" dirty="0"/>
              <a:t>(c) </a:t>
            </a:r>
            <a:r>
              <a:rPr lang="en-AU" b="1" i="1" dirty="0"/>
              <a:t>participant observation </a:t>
            </a:r>
            <a:r>
              <a:rPr lang="en-AU" i="1" dirty="0"/>
              <a:t>- </a:t>
            </a:r>
            <a:r>
              <a:rPr lang="en-AU" dirty="0"/>
              <a:t>direct observation of a social 			setting for an extended period of time. </a:t>
            </a:r>
          </a:p>
          <a:p>
            <a:pPr marL="0" indent="0">
              <a:buNone/>
            </a:pPr>
            <a:r>
              <a:rPr lang="en-AU" dirty="0"/>
              <a:t>(d) </a:t>
            </a:r>
            <a:r>
              <a:rPr lang="en-AU" b="1" i="1" dirty="0"/>
              <a:t>secondary analysis</a:t>
            </a:r>
            <a:r>
              <a:rPr lang="en-AU" b="1" dirty="0"/>
              <a:t> </a:t>
            </a:r>
            <a:r>
              <a:rPr lang="en-AU" dirty="0"/>
              <a:t>- makes use of available data. </a:t>
            </a:r>
            <a:endParaRPr lang="en-PG" dirty="0"/>
          </a:p>
          <a:p>
            <a:endParaRPr lang="en-PG" dirty="0"/>
          </a:p>
        </p:txBody>
      </p:sp>
    </p:spTree>
    <p:extLst>
      <p:ext uri="{BB962C8B-B14F-4D97-AF65-F5344CB8AC3E}">
        <p14:creationId xmlns:p14="http://schemas.microsoft.com/office/powerpoint/2010/main" val="2472637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9EAD4-CEAE-3F50-1CD0-0D9916467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476672"/>
            <a:ext cx="8856984" cy="6264696"/>
          </a:xfrm>
        </p:spPr>
        <p:txBody>
          <a:bodyPr/>
          <a:lstStyle/>
          <a:p>
            <a:r>
              <a:rPr lang="en-AU" b="1" dirty="0"/>
              <a:t>1.8 The Three Sociological Theories/Paradigms </a:t>
            </a:r>
            <a:endParaRPr lang="en-PG" dirty="0"/>
          </a:p>
          <a:p>
            <a:pPr marL="0" indent="0" algn="just">
              <a:buNone/>
            </a:pPr>
            <a:r>
              <a:rPr lang="en-AU" dirty="0"/>
              <a:t>Three main paradigms used by sociologist are; </a:t>
            </a:r>
            <a:endParaRPr lang="en-PG" dirty="0"/>
          </a:p>
          <a:p>
            <a:pPr marL="0" lvl="0" indent="0" algn="just">
              <a:buNone/>
            </a:pPr>
            <a:r>
              <a:rPr lang="en-AU" i="1" dirty="0"/>
              <a:t>1.</a:t>
            </a:r>
            <a:r>
              <a:rPr lang="en-AU" b="1" i="1" dirty="0"/>
              <a:t>structural-functional</a:t>
            </a:r>
            <a:r>
              <a:rPr lang="en-AU" b="1" dirty="0"/>
              <a:t> paradigm </a:t>
            </a:r>
            <a:r>
              <a:rPr lang="en-AU" dirty="0"/>
              <a:t>- explains how various structures are integrated and how each function to promote the stable operation of society as a whole. </a:t>
            </a:r>
          </a:p>
          <a:p>
            <a:pPr marL="0" lvl="0" indent="0" algn="just">
              <a:buNone/>
            </a:pPr>
            <a:r>
              <a:rPr lang="en-AU" dirty="0"/>
              <a:t>2.</a:t>
            </a:r>
            <a:r>
              <a:rPr lang="en-AU" b="1" i="1" dirty="0"/>
              <a:t>social-conflict</a:t>
            </a:r>
            <a:r>
              <a:rPr lang="en-AU" b="1" dirty="0"/>
              <a:t> paradigm- </a:t>
            </a:r>
            <a:r>
              <a:rPr lang="en-AU" dirty="0"/>
              <a:t>explores patterns of social inequality that generate conflict within a society and promote social change. This theory tends to minimize the extent of social integration and social stability. </a:t>
            </a:r>
            <a:endParaRPr lang="en-PG" dirty="0"/>
          </a:p>
          <a:p>
            <a:pPr marL="0" lvl="0" indent="0" algn="just">
              <a:buNone/>
            </a:pPr>
            <a:r>
              <a:rPr lang="en-AU" dirty="0"/>
              <a:t>3.</a:t>
            </a:r>
            <a:r>
              <a:rPr lang="en-AU" b="1" i="1" dirty="0"/>
              <a:t>symbolic –interactionism</a:t>
            </a:r>
            <a:r>
              <a:rPr lang="en-AU" b="1" dirty="0"/>
              <a:t> paradigm - </a:t>
            </a:r>
            <a:r>
              <a:rPr lang="en-AU" dirty="0"/>
              <a:t>studies patterns of individual interaction within specific situations. In this theory, society is seen as highly variable and constantly changing. </a:t>
            </a:r>
            <a:endParaRPr lang="en-PG" dirty="0"/>
          </a:p>
          <a:p>
            <a:pPr marL="0" indent="0">
              <a:buNone/>
            </a:pPr>
            <a:endParaRPr lang="en-PG" dirty="0"/>
          </a:p>
        </p:txBody>
      </p:sp>
    </p:spTree>
    <p:extLst>
      <p:ext uri="{BB962C8B-B14F-4D97-AF65-F5344CB8AC3E}">
        <p14:creationId xmlns:p14="http://schemas.microsoft.com/office/powerpoint/2010/main" val="4115154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18112EE-22A8-A654-21AD-282BCA540F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943696"/>
              </p:ext>
            </p:extLst>
          </p:nvPr>
        </p:nvGraphicFramePr>
        <p:xfrm>
          <a:off x="107504" y="908720"/>
          <a:ext cx="8928992" cy="58326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4000614082"/>
                    </a:ext>
                  </a:extLst>
                </a:gridCol>
                <a:gridCol w="1718591">
                  <a:extLst>
                    <a:ext uri="{9D8B030D-6E8A-4147-A177-3AD203B41FA5}">
                      <a16:colId xmlns:a16="http://schemas.microsoft.com/office/drawing/2014/main" val="1564700109"/>
                    </a:ext>
                  </a:extLst>
                </a:gridCol>
                <a:gridCol w="4762129">
                  <a:extLst>
                    <a:ext uri="{9D8B030D-6E8A-4147-A177-3AD203B41FA5}">
                      <a16:colId xmlns:a16="http://schemas.microsoft.com/office/drawing/2014/main" val="2785527011"/>
                    </a:ext>
                  </a:extLst>
                </a:gridCol>
              </a:tblGrid>
              <a:tr h="1158828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r>
                        <a:rPr lang="en-AU" sz="2000" b="1" dirty="0">
                          <a:solidFill>
                            <a:schemeClr val="tx1"/>
                          </a:solidFill>
                          <a:effectLst/>
                        </a:rPr>
                        <a:t>Sociological Paradigms </a:t>
                      </a:r>
                      <a:endParaRPr lang="en-PG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r>
                        <a:rPr lang="en-AU" sz="2000" b="1" dirty="0">
                          <a:solidFill>
                            <a:schemeClr val="tx1"/>
                          </a:solidFill>
                          <a:effectLst/>
                        </a:rPr>
                        <a:t>Level of Analysis </a:t>
                      </a:r>
                      <a:endParaRPr lang="en-PG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AU" sz="2000" b="1" dirty="0">
                          <a:solidFill>
                            <a:schemeClr val="tx1"/>
                          </a:solidFill>
                          <a:effectLst/>
                        </a:rPr>
                        <a:t>Focus </a:t>
                      </a:r>
                      <a:endParaRPr lang="en-PG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5596434"/>
                  </a:ext>
                </a:extLst>
              </a:tr>
              <a:tr h="175749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Functionalism/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r>
                        <a:rPr lang="en-AU" sz="2000" b="1" dirty="0">
                          <a:effectLst/>
                        </a:rPr>
                        <a:t>Structural Functionalism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r>
                        <a:rPr lang="en-AU" sz="2000" b="1" dirty="0">
                          <a:effectLst/>
                        </a:rPr>
                        <a:t>Theory 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endParaRPr lang="en-PG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r>
                        <a:rPr lang="en-AU" sz="2000" b="1" dirty="0">
                          <a:effectLst/>
                        </a:rPr>
                        <a:t>Macro</a:t>
                      </a:r>
                      <a:endParaRPr lang="en-PG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AU" sz="2000" b="1" dirty="0">
                          <a:effectLst/>
                        </a:rPr>
                        <a:t>The way each part of society functions together to contribute to the whole society. </a:t>
                      </a:r>
                      <a:endParaRPr lang="en-PG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3777309"/>
                  </a:ext>
                </a:extLst>
              </a:tr>
              <a:tr h="175749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r>
                        <a:rPr lang="en-AU" sz="2000" b="1" dirty="0">
                          <a:effectLst/>
                        </a:rPr>
                        <a:t>Conflict Theory </a:t>
                      </a:r>
                      <a:endParaRPr lang="en-PG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r>
                        <a:rPr lang="en-AU" sz="2000" b="1" dirty="0">
                          <a:effectLst/>
                        </a:rPr>
                        <a:t>Macro</a:t>
                      </a:r>
                      <a:endParaRPr lang="en-PG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AU" sz="2000" b="1" dirty="0">
                          <a:effectLst/>
                        </a:rPr>
                        <a:t>The way inequalities contribute to social differences and perpetuate differences in power .</a:t>
                      </a:r>
                      <a:endParaRPr lang="en-PG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0996165"/>
                  </a:ext>
                </a:extLst>
              </a:tr>
              <a:tr h="1158828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r>
                        <a:rPr lang="en-AU" sz="2000" b="1" dirty="0">
                          <a:effectLst/>
                        </a:rPr>
                        <a:t>Symbolic Interactionism 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r>
                        <a:rPr lang="en-AU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Theory</a:t>
                      </a:r>
                      <a:endParaRPr lang="en-PG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r>
                        <a:rPr lang="en-AU" sz="2000" b="1">
                          <a:effectLst/>
                        </a:rPr>
                        <a:t>Micro</a:t>
                      </a:r>
                      <a:endParaRPr lang="en-PG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AU" sz="2000" b="1" dirty="0">
                          <a:effectLst/>
                        </a:rPr>
                        <a:t>On-to-one interactions and communications. </a:t>
                      </a:r>
                      <a:endParaRPr lang="en-PG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92108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70921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306CF-147F-D5F5-9DB7-60B48E66FF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476672"/>
            <a:ext cx="8928992" cy="6264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Summary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GB" dirty="0"/>
              <a:t>Sociology is a field of social sciences that focuses the study of society and human interactions in different social institutions.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GB" dirty="0"/>
              <a:t>Education is a social institution and a social activity.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GB" dirty="0"/>
              <a:t>Thus, sociology of education is the specific study of educations’ interactions on society and vice-versa. How both shape each other.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1800" i="1" dirty="0"/>
              <a:t>Note: Refer to tutorial questions in the course guide. Page 30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4481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CF664-3BD5-DB9B-888C-2D21F90E0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548680"/>
            <a:ext cx="8928992" cy="6192688"/>
          </a:xfrm>
        </p:spPr>
        <p:txBody>
          <a:bodyPr/>
          <a:lstStyle/>
          <a:p>
            <a:pPr marL="0" indent="0">
              <a:buNone/>
            </a:pPr>
            <a:r>
              <a:rPr lang="en-AU" b="1" dirty="0"/>
              <a:t>1.9 Tutorial Questions</a:t>
            </a:r>
            <a:endParaRPr lang="en-PG" dirty="0"/>
          </a:p>
          <a:p>
            <a:pPr lvl="0"/>
            <a:r>
              <a:rPr lang="en-AU" dirty="0"/>
              <a:t>Is Sociology really a Science? Explain why or why not? </a:t>
            </a:r>
            <a:endParaRPr lang="en-PG" dirty="0"/>
          </a:p>
          <a:p>
            <a:pPr lvl="0"/>
            <a:r>
              <a:rPr lang="en-AU" dirty="0"/>
              <a:t>Is Sociology just a common sense? Explain why or why not? </a:t>
            </a:r>
            <a:endParaRPr lang="en-PG" dirty="0"/>
          </a:p>
          <a:p>
            <a:pPr lvl="0"/>
            <a:r>
              <a:rPr lang="en-AU" dirty="0"/>
              <a:t>Do Sociologists always agree with each other? Explain why or why not? </a:t>
            </a:r>
            <a:endParaRPr lang="en-PG" dirty="0"/>
          </a:p>
          <a:p>
            <a:pPr lvl="0"/>
            <a:r>
              <a:rPr lang="en-AU" dirty="0"/>
              <a:t>Explain in point form why you think Sociology is important and the benefits it can bring? </a:t>
            </a:r>
            <a:endParaRPr lang="en-PG" dirty="0"/>
          </a:p>
          <a:p>
            <a:pPr lvl="0"/>
            <a:r>
              <a:rPr lang="en-AU" dirty="0"/>
              <a:t>What qualities should a successful student in sociology have?    </a:t>
            </a:r>
            <a:endParaRPr lang="en-PG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/>
              <a:t>Ms Niningi</a:t>
            </a:r>
            <a:endParaRPr lang="en-PG" dirty="0"/>
          </a:p>
        </p:txBody>
      </p:sp>
    </p:spTree>
    <p:extLst>
      <p:ext uri="{BB962C8B-B14F-4D97-AF65-F5344CB8AC3E}">
        <p14:creationId xmlns:p14="http://schemas.microsoft.com/office/powerpoint/2010/main" val="3728534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D601A-17C0-5882-62DA-82DDCF491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404664"/>
            <a:ext cx="8928992" cy="6336704"/>
          </a:xfrm>
        </p:spPr>
        <p:txBody>
          <a:bodyPr/>
          <a:lstStyle/>
          <a:p>
            <a:pPr marL="0" indent="0">
              <a:buNone/>
            </a:pPr>
            <a:r>
              <a:rPr lang="en-AU" b="1" dirty="0"/>
              <a:t>1.2 Introduction </a:t>
            </a:r>
            <a:endParaRPr lang="en-PG" dirty="0"/>
          </a:p>
          <a:p>
            <a:pPr marL="0" indent="0" algn="just">
              <a:buNone/>
            </a:pPr>
            <a:r>
              <a:rPr lang="en-US" sz="2800" dirty="0"/>
              <a:t>Welcome to lecture one on sociology of education!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/>
              <a:t>This lecture covers the;</a:t>
            </a:r>
          </a:p>
          <a:p>
            <a:pPr lvl="0" algn="just"/>
            <a:r>
              <a:rPr lang="en-AU" sz="2800" dirty="0"/>
              <a:t>definition of sociology and sociology of education.</a:t>
            </a:r>
            <a:endParaRPr lang="en-PG" sz="2800" dirty="0"/>
          </a:p>
          <a:p>
            <a:pPr lvl="0" algn="just"/>
            <a:r>
              <a:rPr lang="en-AU" sz="2800" dirty="0"/>
              <a:t>differences between sociology and the other social sciences.</a:t>
            </a:r>
            <a:endParaRPr lang="en-PG" sz="2800" dirty="0"/>
          </a:p>
          <a:p>
            <a:pPr lvl="0" algn="just"/>
            <a:r>
              <a:rPr lang="en-AU" sz="2800" dirty="0"/>
              <a:t>development of sociology. </a:t>
            </a:r>
            <a:endParaRPr lang="en-PG" sz="2800" dirty="0"/>
          </a:p>
          <a:p>
            <a:pPr lvl="0" algn="just"/>
            <a:r>
              <a:rPr lang="en-AU" sz="2800" dirty="0"/>
              <a:t>characteristics of sociology. </a:t>
            </a:r>
            <a:endParaRPr lang="en-PG" sz="2800" dirty="0"/>
          </a:p>
          <a:p>
            <a:pPr lvl="0" algn="just"/>
            <a:r>
              <a:rPr lang="en-AU" sz="2800" dirty="0"/>
              <a:t>different research methods used by sociologists. </a:t>
            </a:r>
            <a:endParaRPr lang="en-PG" sz="2800" dirty="0"/>
          </a:p>
          <a:p>
            <a:pPr lvl="0" algn="just"/>
            <a:r>
              <a:rPr lang="en-AU" sz="2800" dirty="0"/>
              <a:t>theoretical paradigms used by sociologists.</a:t>
            </a:r>
            <a:endParaRPr lang="en-PG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821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31E3C-1F3C-7878-460C-DB3DEEA37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1.3 Definition of sociology and sociology of education</a:t>
            </a:r>
          </a:p>
          <a:p>
            <a:pPr marL="0" indent="0">
              <a:buNone/>
            </a:pPr>
            <a:r>
              <a:rPr lang="en-GB" dirty="0"/>
              <a:t>1.3.1 </a:t>
            </a:r>
            <a:r>
              <a:rPr lang="en-GB" b="1" dirty="0"/>
              <a:t>Sociology;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AU" dirty="0"/>
              <a:t>Latin ‘</a:t>
            </a:r>
            <a:r>
              <a:rPr lang="en-AU" i="1" dirty="0"/>
              <a:t>socius’</a:t>
            </a:r>
            <a:r>
              <a:rPr lang="en-AU" dirty="0"/>
              <a:t> (companion) or ‘</a:t>
            </a:r>
            <a:r>
              <a:rPr lang="en-GB" dirty="0" err="1"/>
              <a:t>societus</a:t>
            </a:r>
            <a:r>
              <a:rPr lang="en-GB" dirty="0"/>
              <a:t>’ (society) </a:t>
            </a:r>
            <a:r>
              <a:rPr lang="en-AU" dirty="0"/>
              <a:t>and the Greek ‘</a:t>
            </a:r>
            <a:r>
              <a:rPr lang="en-AU" i="1" dirty="0"/>
              <a:t>logos’ </a:t>
            </a:r>
            <a:r>
              <a:rPr lang="en-AU" dirty="0"/>
              <a:t>(the study of).  Literally means the study of the processes of companionship or social relations.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systematic study of human, social behavior, and institutions.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AU" dirty="0"/>
              <a:t>analysis of the structure of social relationships.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study of people and their environment in their relationship with each other.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AU" dirty="0"/>
              <a:t>the study of the history and nature of human society.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AU" dirty="0"/>
              <a:t>scientific and systematic study of social behaviours and people in groups.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AU" dirty="0"/>
              <a:t>However, no definition is entirely satisfactory because of the diversity of perspectives.</a:t>
            </a:r>
          </a:p>
          <a:p>
            <a:pPr marL="0" indent="0">
              <a:buNone/>
            </a:pPr>
            <a:r>
              <a:rPr lang="en-AU" sz="1600" i="1" dirty="0"/>
              <a:t>(Dictionary of Sociology, 1988; Nobbs, Hine &amp; Flemming, 1979; Oxford English Dictionary, n.d.)</a:t>
            </a:r>
            <a:endParaRPr lang="en-US" sz="1600" i="1" dirty="0"/>
          </a:p>
          <a:p>
            <a:pPr>
              <a:buFont typeface="Wingdings" panose="05000000000000000000" pitchFamily="2" charset="2"/>
              <a:buChar char="ü"/>
            </a:pPr>
            <a:endParaRPr lang="en-PG" dirty="0"/>
          </a:p>
        </p:txBody>
      </p:sp>
    </p:spTree>
    <p:extLst>
      <p:ext uri="{BB962C8B-B14F-4D97-AF65-F5344CB8AC3E}">
        <p14:creationId xmlns:p14="http://schemas.microsoft.com/office/powerpoint/2010/main" val="2359323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504BC-C4F4-72E1-16A4-89EA52147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6264696"/>
          </a:xfrm>
        </p:spPr>
        <p:txBody>
          <a:bodyPr/>
          <a:lstStyle/>
          <a:p>
            <a:pPr marL="0" indent="0">
              <a:buNone/>
            </a:pPr>
            <a:r>
              <a:rPr lang="en-GB" sz="2800" b="1" dirty="0"/>
              <a:t>1.3.2 sociology of education;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/>
              <a:t>study of the relationship between education and society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/>
              <a:t> study of how public institutions and individual experiences affect education and its outcomes.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2800" dirty="0"/>
              <a:t>study about the work and progress of school and its concerned members, teachers towards the development of society.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2800" dirty="0"/>
              <a:t>  Literally, sociology of education is the specific study of educations’ interactions on society and vice-versa. How both shape each other. 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2800" dirty="0"/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  <a:p>
            <a:pPr>
              <a:buFont typeface="Wingdings" panose="05000000000000000000" pitchFamily="2" charset="2"/>
              <a:buChar char="ü"/>
            </a:pPr>
            <a:endParaRPr lang="en-GB" dirty="0"/>
          </a:p>
          <a:p>
            <a:pPr>
              <a:buFont typeface="Wingdings" panose="05000000000000000000" pitchFamily="2" charset="2"/>
              <a:buChar char="ü"/>
            </a:pPr>
            <a:endParaRPr lang="en-GB" dirty="0"/>
          </a:p>
          <a:p>
            <a:pPr>
              <a:buFont typeface="Wingdings" panose="05000000000000000000" pitchFamily="2" charset="2"/>
              <a:buChar char="ü"/>
            </a:pPr>
            <a:endParaRPr lang="en-GB" dirty="0"/>
          </a:p>
          <a:p>
            <a:pPr marL="0" indent="0">
              <a:buNone/>
            </a:pPr>
            <a:endParaRPr lang="en-PG" dirty="0"/>
          </a:p>
        </p:txBody>
      </p:sp>
    </p:spTree>
    <p:extLst>
      <p:ext uri="{BB962C8B-B14F-4D97-AF65-F5344CB8AC3E}">
        <p14:creationId xmlns:p14="http://schemas.microsoft.com/office/powerpoint/2010/main" val="1055354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8BC9E-0A62-4BC7-FF8B-8B822ADD6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404664"/>
            <a:ext cx="8928992" cy="6336704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AU" sz="3200" b="1" dirty="0">
                <a:effectLst/>
                <a:latin typeface="Aharoni" panose="02010803020104030203" pitchFamily="2" charset="-79"/>
                <a:ea typeface="Calibri" panose="020F0502020204030204" pitchFamily="34" charset="0"/>
                <a:cs typeface="Aharoni" panose="02010803020104030203" pitchFamily="2" charset="-79"/>
              </a:rPr>
              <a:t>1.4 Sociology and the Social Sciences </a:t>
            </a:r>
            <a:endParaRPr lang="en-PG" sz="2800" dirty="0">
              <a:effectLst/>
              <a:latin typeface="Aharoni" panose="02010803020104030203" pitchFamily="2" charset="-79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pPr algn="just"/>
            <a:r>
              <a:rPr lang="en-AU" sz="2800" dirty="0"/>
              <a:t>Sociology is a  discipline of social science.</a:t>
            </a:r>
          </a:p>
          <a:p>
            <a:pPr marL="0" indent="0" algn="just">
              <a:buNone/>
            </a:pPr>
            <a:endParaRPr lang="en-AU" sz="2800" dirty="0"/>
          </a:p>
          <a:p>
            <a:pPr algn="just"/>
            <a:r>
              <a:rPr lang="en-AU" sz="2800" dirty="0"/>
              <a:t>Other disciplines of social science includes political science, psychology, history, anthropology and economics. </a:t>
            </a:r>
          </a:p>
          <a:p>
            <a:pPr algn="just"/>
            <a:endParaRPr lang="en-AU" sz="2800" dirty="0"/>
          </a:p>
          <a:p>
            <a:pPr algn="just"/>
            <a:r>
              <a:rPr lang="en-AU" sz="2800" dirty="0"/>
              <a:t>Other branches of social sciences are focused in a particular area, but sociology looks at everything from a broader perspective. Eg;  political science studies State and Government only whereas sociology studies all social institutions. </a:t>
            </a:r>
            <a:endParaRPr lang="en-PG" sz="2800" dirty="0"/>
          </a:p>
        </p:txBody>
      </p:sp>
    </p:spTree>
    <p:extLst>
      <p:ext uri="{BB962C8B-B14F-4D97-AF65-F5344CB8AC3E}">
        <p14:creationId xmlns:p14="http://schemas.microsoft.com/office/powerpoint/2010/main" val="743567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336BC6-9445-EEB1-674E-762D735F4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476672"/>
            <a:ext cx="8784976" cy="6336704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Differences between sociology and social sciences</a:t>
            </a:r>
          </a:p>
          <a:p>
            <a:pPr marL="0" indent="0">
              <a:buNone/>
            </a:pPr>
            <a:endParaRPr lang="en-PG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C813C01-37BC-4F6E-5380-C9E8DE54BE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020202"/>
              </p:ext>
            </p:extLst>
          </p:nvPr>
        </p:nvGraphicFramePr>
        <p:xfrm>
          <a:off x="179512" y="1107088"/>
          <a:ext cx="8784977" cy="5418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6554">
                  <a:extLst>
                    <a:ext uri="{9D8B030D-6E8A-4147-A177-3AD203B41FA5}">
                      <a16:colId xmlns:a16="http://schemas.microsoft.com/office/drawing/2014/main" val="2612938113"/>
                    </a:ext>
                  </a:extLst>
                </a:gridCol>
                <a:gridCol w="4378423">
                  <a:extLst>
                    <a:ext uri="{9D8B030D-6E8A-4147-A177-3AD203B41FA5}">
                      <a16:colId xmlns:a16="http://schemas.microsoft.com/office/drawing/2014/main" val="4180586738"/>
                    </a:ext>
                  </a:extLst>
                </a:gridCol>
              </a:tblGrid>
              <a:tr h="517448"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PG" sz="2400" b="1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Sociology</a:t>
                      </a:r>
                      <a:endParaRPr lang="en-PG" sz="2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5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400" b="1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PG" sz="2400" b="1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Social Science</a:t>
                      </a:r>
                      <a:endParaRPr lang="en-PG" sz="2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76200" marB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896690"/>
                  </a:ext>
                </a:extLst>
              </a:tr>
              <a:tr h="1225202"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ts val="165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PG" sz="2000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specific study of </a:t>
                      </a:r>
                      <a:r>
                        <a:rPr lang="en-PG" sz="2000" b="1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human society</a:t>
                      </a:r>
                      <a:r>
                        <a:rPr lang="en-PG" sz="2000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social interactions, and institutions.</a:t>
                      </a:r>
                      <a:endParaRPr lang="en-PG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ts val="165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GB" sz="2000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</a:t>
                      </a:r>
                      <a:r>
                        <a:rPr lang="en-PG" sz="2000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PG" sz="2000" b="1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umbrella term</a:t>
                      </a:r>
                      <a:r>
                        <a:rPr lang="en-PG" sz="2000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for all disciplines that study human aspects of the world.</a:t>
                      </a:r>
                      <a:endParaRPr lang="en-PG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14300" marB="1143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2971986"/>
                  </a:ext>
                </a:extLst>
              </a:tr>
              <a:tr h="1225202"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ts val="165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GB" sz="2000" b="1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PG" sz="2000" b="1" kern="0" dirty="0" err="1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arrower</a:t>
                      </a:r>
                      <a:r>
                        <a:rPr lang="en-PG" sz="2000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focuses on social </a:t>
                      </a:r>
                      <a:r>
                        <a:rPr lang="en-PG" sz="2000" kern="0" dirty="0" err="1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behavior</a:t>
                      </a:r>
                      <a:r>
                        <a:rPr lang="en-PG" sz="2000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and structures (like family, religion, or class</a:t>
                      </a:r>
                      <a:r>
                        <a:rPr lang="en-GB" sz="2000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school</a:t>
                      </a:r>
                      <a:r>
                        <a:rPr lang="en-PG" sz="2000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PG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ts val="165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GB" sz="2000" b="1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PG" sz="2000" b="1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roader</a:t>
                      </a:r>
                      <a:r>
                        <a:rPr lang="en-PG" sz="2000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includes sociology, psychology, economics, history, and political science.</a:t>
                      </a:r>
                      <a:endParaRPr lang="en-PG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14300" marB="1143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979343"/>
                  </a:ext>
                </a:extLst>
              </a:tr>
              <a:tr h="1225202"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ts val="165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GB" sz="2000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PG" sz="2000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understand how </a:t>
                      </a:r>
                      <a:r>
                        <a:rPr lang="en-PG" sz="2000" b="1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society functions</a:t>
                      </a:r>
                      <a:r>
                        <a:rPr lang="en-PG" sz="2000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and how individuals are shaped by groups.</a:t>
                      </a:r>
                      <a:endParaRPr lang="en-PG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ts val="165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PG" sz="2000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understand the </a:t>
                      </a:r>
                      <a:r>
                        <a:rPr lang="en-PG" sz="2000" b="1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complexity of human life</a:t>
                      </a:r>
                      <a:r>
                        <a:rPr lang="en-PG" sz="2000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through various specialized lenses.</a:t>
                      </a:r>
                      <a:endParaRPr lang="en-PG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14300" marB="1143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5291813"/>
                  </a:ext>
                </a:extLst>
              </a:tr>
              <a:tr h="1225202"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ts val="165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PG" sz="2000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specific </a:t>
                      </a:r>
                      <a:r>
                        <a:rPr lang="en-PG" sz="2000" b="1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branch</a:t>
                      </a:r>
                      <a:r>
                        <a:rPr lang="en-PG" sz="2000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or subset.</a:t>
                      </a:r>
                      <a:endParaRPr lang="en-PG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114300" marB="1143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ts val="165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PG" sz="2000" b="1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entire category</a:t>
                      </a:r>
                      <a:r>
                        <a:rPr lang="en-PG" sz="2000" kern="0" dirty="0">
                          <a:solidFill>
                            <a:srgbClr val="0A0A0A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or field of study.</a:t>
                      </a:r>
                      <a:endParaRPr lang="en-PG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14300" marB="1143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478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312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80419EC-4129-0C7D-8CEB-5572E7DA97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8680"/>
            <a:ext cx="8856984" cy="61206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38150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5F47B-2F4F-E36C-BE88-CF0303516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96" y="476672"/>
            <a:ext cx="9001000" cy="6264696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A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1.5 The Development of Sociology </a:t>
            </a:r>
            <a:endParaRPr lang="en-PG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Sociology- first developed by Augustine Comte, a French man in 1838.</a:t>
            </a:r>
          </a:p>
          <a:p>
            <a:r>
              <a:rPr lang="en-AU" sz="2800" dirty="0"/>
              <a:t>He put two Latin words </a:t>
            </a:r>
            <a:r>
              <a:rPr lang="en-AU" sz="2800" i="1" dirty="0"/>
              <a:t>socius </a:t>
            </a:r>
            <a:r>
              <a:rPr lang="en-AU" sz="2800" dirty="0"/>
              <a:t>(companion or associate) and the Greek term </a:t>
            </a:r>
            <a:r>
              <a:rPr lang="en-AU" sz="2800" i="1" dirty="0"/>
              <a:t>logia</a:t>
            </a:r>
            <a:r>
              <a:rPr lang="en-AU" sz="2800" dirty="0"/>
              <a:t> (study of speech).</a:t>
            </a:r>
          </a:p>
          <a:p>
            <a:r>
              <a:rPr lang="en-AU" sz="2800" dirty="0"/>
              <a:t>Comte believed that;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AU" sz="2800" dirty="0"/>
              <a:t> sociology could unify other sciences and improve society.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AU" sz="2800" dirty="0"/>
              <a:t> science of sociology should be based on systematic observation and classification not on authority and speculation.</a:t>
            </a:r>
            <a:endParaRPr lang="en-AU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PG" dirty="0"/>
          </a:p>
        </p:txBody>
      </p:sp>
    </p:spTree>
    <p:extLst>
      <p:ext uri="{BB962C8B-B14F-4D97-AF65-F5344CB8AC3E}">
        <p14:creationId xmlns:p14="http://schemas.microsoft.com/office/powerpoint/2010/main" val="12531687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2CFC2-DD24-9F65-24A6-09EF3BAE9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264696"/>
          </a:xfrm>
        </p:spPr>
        <p:txBody>
          <a:bodyPr/>
          <a:lstStyle/>
          <a:p>
            <a:pPr marL="0" indent="0">
              <a:buNone/>
            </a:pPr>
            <a:r>
              <a:rPr lang="en-AU" sz="2800" b="1" i="1" dirty="0"/>
              <a:t>Comte believed societies developed in three stages</a:t>
            </a:r>
            <a:r>
              <a:rPr lang="en-AU" sz="2800" b="1" dirty="0"/>
              <a:t>: </a:t>
            </a:r>
          </a:p>
          <a:p>
            <a:pPr marL="0" indent="0">
              <a:buNone/>
            </a:pPr>
            <a:endParaRPr lang="en-PG" sz="2800" b="1" dirty="0"/>
          </a:p>
          <a:p>
            <a:pPr marL="457200" indent="-457200">
              <a:buAutoNum type="arabicPeriod"/>
            </a:pPr>
            <a:r>
              <a:rPr lang="en-AU" sz="2800" b="1" dirty="0"/>
              <a:t>Theological stage</a:t>
            </a:r>
            <a:r>
              <a:rPr lang="en-AU" sz="2800" dirty="0"/>
              <a:t>- people took religious views of 				society.</a:t>
            </a:r>
          </a:p>
          <a:p>
            <a:pPr marL="0" indent="0">
              <a:buNone/>
            </a:pPr>
            <a:endParaRPr lang="en-PG" sz="2800" dirty="0"/>
          </a:p>
          <a:p>
            <a:pPr marL="0" indent="0">
              <a:buNone/>
            </a:pPr>
            <a:r>
              <a:rPr lang="en-AU" sz="2800" dirty="0"/>
              <a:t>2. </a:t>
            </a:r>
            <a:r>
              <a:rPr lang="en-AU" sz="2800" b="1" dirty="0"/>
              <a:t>Metaphysical stage</a:t>
            </a:r>
            <a:r>
              <a:rPr lang="en-AU" sz="2800" dirty="0"/>
              <a:t>- people understood society as 			natural (not supernatural).</a:t>
            </a:r>
          </a:p>
          <a:p>
            <a:pPr marL="0" indent="0">
              <a:buNone/>
            </a:pPr>
            <a:endParaRPr lang="en-PG" sz="2800" dirty="0"/>
          </a:p>
          <a:p>
            <a:pPr marL="0" indent="0">
              <a:buNone/>
            </a:pPr>
            <a:r>
              <a:rPr lang="en-AU" sz="2800" dirty="0"/>
              <a:t>3. </a:t>
            </a:r>
            <a:r>
              <a:rPr lang="en-AU" sz="2800" b="1" dirty="0"/>
              <a:t>Scientific or positivist stage</a:t>
            </a:r>
            <a:r>
              <a:rPr lang="en-AU" sz="2800" dirty="0"/>
              <a:t>-  society would be 				governed by reliable knowledge.</a:t>
            </a:r>
            <a:endParaRPr lang="en-PG" sz="2800" dirty="0"/>
          </a:p>
          <a:p>
            <a:pPr marL="0" indent="0">
              <a:buNone/>
            </a:pPr>
            <a:endParaRPr lang="en-PG" dirty="0"/>
          </a:p>
        </p:txBody>
      </p:sp>
    </p:spTree>
    <p:extLst>
      <p:ext uri="{BB962C8B-B14F-4D97-AF65-F5344CB8AC3E}">
        <p14:creationId xmlns:p14="http://schemas.microsoft.com/office/powerpoint/2010/main" val="25531461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1563</TotalTime>
  <Words>1146</Words>
  <Application>Microsoft Office PowerPoint</Application>
  <PresentationFormat>On-screen Show (4:3)</PresentationFormat>
  <Paragraphs>127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Aharoni</vt:lpstr>
      <vt:lpstr>Aptos</vt:lpstr>
      <vt:lpstr>Arial</vt:lpstr>
      <vt:lpstr>Calibri</vt:lpstr>
      <vt:lpstr>Times New Roman</vt:lpstr>
      <vt:lpstr>Wingdings</vt:lpstr>
      <vt:lpstr>Clarity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Samuel JUNIATH</dc:creator>
  <cp:lastModifiedBy>Janet Niningi</cp:lastModifiedBy>
  <cp:revision>71</cp:revision>
  <cp:lastPrinted>2026-03-20T01:15:23Z</cp:lastPrinted>
  <dcterms:created xsi:type="dcterms:W3CDTF">2016-03-23T04:55:44Z</dcterms:created>
  <dcterms:modified xsi:type="dcterms:W3CDTF">2026-03-23T05:34:48Z</dcterms:modified>
</cp:coreProperties>
</file>