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60" r:id="rId2"/>
    <p:sldId id="261" r:id="rId3"/>
    <p:sldId id="262" r:id="rId4"/>
    <p:sldId id="263" r:id="rId5"/>
    <p:sldId id="264" r:id="rId6"/>
    <p:sldId id="265" r:id="rId7"/>
    <p:sldId id="270" r:id="rId8"/>
    <p:sldId id="268" r:id="rId9"/>
    <p:sldId id="269" r:id="rId10"/>
    <p:sldId id="275" r:id="rId11"/>
    <p:sldId id="271" r:id="rId12"/>
    <p:sldId id="273" r:id="rId13"/>
    <p:sldId id="274" r:id="rId14"/>
  </p:sldIdLst>
  <p:sldSz cx="9144000" cy="6858000" type="screen4x3"/>
  <p:notesSz cx="6797675" cy="99298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996" autoAdjust="0"/>
    <p:restoredTop sz="94660"/>
  </p:normalViewPr>
  <p:slideViewPr>
    <p:cSldViewPr>
      <p:cViewPr varScale="1">
        <p:scale>
          <a:sx n="111" d="100"/>
          <a:sy n="111" d="100"/>
        </p:scale>
        <p:origin x="840"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30/03/2026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30/03/2026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76D6509-30AE-4207-8D5C-735E655975EE}" type="datetimeFigureOut">
              <a:rPr lang="en-AU" smtClean="0"/>
              <a:t>30/03/2026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76D6509-30AE-4207-8D5C-735E655975EE}" type="datetimeFigureOut">
              <a:rPr lang="en-AU" smtClean="0"/>
              <a:t>30/03/2026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76D6509-30AE-4207-8D5C-735E655975EE}" type="datetimeFigureOut">
              <a:rPr lang="en-AU" smtClean="0"/>
              <a:t>30/03/2026</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A235F11A-22C1-496C-9BA4-0A435D04DAF3}" type="slidenum">
              <a:rPr lang="en-AU" smtClean="0"/>
              <a:t>‹#›</a:t>
            </a:fld>
            <a:endParaRPr lang="en-AU"/>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76D6509-30AE-4207-8D5C-735E655975EE}" type="datetimeFigureOut">
              <a:rPr lang="en-AU" smtClean="0"/>
              <a:t>30/03/2026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76D6509-30AE-4207-8D5C-735E655975EE}" type="datetimeFigureOut">
              <a:rPr lang="en-AU" smtClean="0"/>
              <a:t>30/03/2026</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A235F11A-22C1-496C-9BA4-0A435D04DAF3}" type="slidenum">
              <a:rPr lang="en-AU" smtClean="0"/>
              <a:t>‹#›</a:t>
            </a:fld>
            <a:endParaRPr lang="en-AU"/>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76D6509-30AE-4207-8D5C-735E655975EE}" type="datetimeFigureOut">
              <a:rPr lang="en-AU" smtClean="0"/>
              <a:t>30/03/2026</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76D6509-30AE-4207-8D5C-735E655975EE}" type="datetimeFigureOut">
              <a:rPr lang="en-AU" smtClean="0"/>
              <a:t>30/03/2026</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30/03/2026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76D6509-30AE-4207-8D5C-735E655975EE}" type="datetimeFigureOut">
              <a:rPr lang="en-AU" smtClean="0"/>
              <a:t>30/03/2026</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A235F11A-22C1-496C-9BA4-0A435D04DAF3}" type="slidenum">
              <a:rPr lang="en-AU" smtClean="0"/>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776D6509-30AE-4207-8D5C-735E655975EE}" type="datetimeFigureOut">
              <a:rPr lang="en-AU" smtClean="0"/>
              <a:t>30/03/2026</a:t>
            </a:fld>
            <a:endParaRPr lang="en-AU"/>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AU"/>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A235F11A-22C1-496C-9BA4-0A435D04DAF3}" type="slidenum">
              <a:rPr lang="en-AU" smtClean="0"/>
              <a:t>‹#›</a:t>
            </a:fld>
            <a:endParaRPr lang="en-AU"/>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undocs.org/E/CN.9/2018/2" TargetMode="External"/><Relationship Id="rId2" Type="http://schemas.openxmlformats.org/officeDocument/2006/relationships/hyperlink" Target="http://publications.iom.int/system/files/wmr2015_en.pdf"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548680"/>
            <a:ext cx="8784976" cy="6192688"/>
          </a:xfrm>
        </p:spPr>
        <p:txBody>
          <a:bodyPr>
            <a:normAutofit/>
          </a:bodyPr>
          <a:lstStyle/>
          <a:p>
            <a:pPr marL="0" indent="0">
              <a:buNone/>
            </a:pPr>
            <a:r>
              <a:rPr lang="en-AU" i="1" dirty="0"/>
              <a:t>Lecture #3                                                                  </a:t>
            </a:r>
          </a:p>
          <a:p>
            <a:pPr marL="0" indent="0">
              <a:buNone/>
            </a:pPr>
            <a:r>
              <a:rPr lang="en-AU" b="1" u="sng" dirty="0"/>
              <a:t>TOPIC 3: Population, Urbanisation, Migration &amp; Education.</a:t>
            </a:r>
            <a:endParaRPr lang="en-PG" dirty="0"/>
          </a:p>
          <a:p>
            <a:pPr marL="0" indent="0">
              <a:buNone/>
            </a:pPr>
            <a:r>
              <a:rPr lang="en-AU" sz="2800" b="1" dirty="0"/>
              <a:t>3.1 Outcomes: </a:t>
            </a:r>
            <a:r>
              <a:rPr lang="en-AU" sz="2800" i="1" dirty="0"/>
              <a:t>Upon completion of this topic students can: </a:t>
            </a:r>
            <a:endParaRPr lang="en-PG" i="1" dirty="0"/>
          </a:p>
          <a:p>
            <a:pPr lvl="0" algn="just"/>
            <a:r>
              <a:rPr lang="en-AU" dirty="0"/>
              <a:t>Define the terms population, migration, and urbanisation.    </a:t>
            </a:r>
            <a:endParaRPr lang="en-PG" dirty="0"/>
          </a:p>
          <a:p>
            <a:pPr lvl="0" algn="just"/>
            <a:r>
              <a:rPr lang="en-AU" dirty="0"/>
              <a:t>Explain the differences between migration in developing and developed countries.</a:t>
            </a:r>
            <a:endParaRPr lang="en-PG" dirty="0"/>
          </a:p>
          <a:p>
            <a:pPr lvl="0" algn="just"/>
            <a:r>
              <a:rPr lang="en-AU" dirty="0"/>
              <a:t>Explain the different push and pull factors of migration   </a:t>
            </a:r>
            <a:endParaRPr lang="en-PG" dirty="0"/>
          </a:p>
          <a:p>
            <a:pPr lvl="0" algn="just"/>
            <a:r>
              <a:rPr lang="en-AU" dirty="0"/>
              <a:t>Explain the relationship between migration and urbanisation  </a:t>
            </a:r>
            <a:endParaRPr lang="en-PG" dirty="0"/>
          </a:p>
          <a:p>
            <a:pPr lvl="0" algn="just"/>
            <a:r>
              <a:rPr lang="en-AU" dirty="0"/>
              <a:t>Discuss the effects of population upon education and migration and urbanisation upon education. </a:t>
            </a:r>
            <a:endParaRPr lang="en-PG" dirty="0"/>
          </a:p>
          <a:p>
            <a:pPr marL="0" indent="0" algn="just">
              <a:buNone/>
            </a:pPr>
            <a:endParaRPr lang="en-AU" sz="4400" b="1" dirty="0"/>
          </a:p>
        </p:txBody>
      </p:sp>
    </p:spTree>
    <p:extLst>
      <p:ext uri="{BB962C8B-B14F-4D97-AF65-F5344CB8AC3E}">
        <p14:creationId xmlns:p14="http://schemas.microsoft.com/office/powerpoint/2010/main" val="184351172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77DD302-2AF6-F170-B045-D9E2F497FAAD}"/>
              </a:ext>
            </a:extLst>
          </p:cNvPr>
          <p:cNvSpPr>
            <a:spLocks noGrp="1"/>
          </p:cNvSpPr>
          <p:nvPr>
            <p:ph idx="1"/>
          </p:nvPr>
        </p:nvSpPr>
        <p:spPr>
          <a:xfrm>
            <a:off x="323528" y="548680"/>
            <a:ext cx="8712968" cy="5928320"/>
          </a:xfrm>
        </p:spPr>
        <p:txBody>
          <a:bodyPr/>
          <a:lstStyle/>
          <a:p>
            <a:pPr marL="0" indent="0">
              <a:buNone/>
            </a:pPr>
            <a:r>
              <a:rPr lang="en-GB" b="1" dirty="0"/>
              <a:t>3.3 Urbanisation </a:t>
            </a:r>
          </a:p>
          <a:p>
            <a:pPr algn="just">
              <a:buFont typeface="Wingdings" panose="05000000000000000000" pitchFamily="2" charset="2"/>
              <a:buChar char="§"/>
            </a:pPr>
            <a:r>
              <a:rPr lang="en-AU" b="1" dirty="0"/>
              <a:t>Urban areas- </a:t>
            </a:r>
            <a:r>
              <a:rPr lang="en-AU" dirty="0"/>
              <a:t>generally areas that are more populous and denser than rural settlements, and more suitable for locating administrative facilities and functions. </a:t>
            </a:r>
          </a:p>
          <a:p>
            <a:pPr algn="just">
              <a:buFont typeface="Wingdings" panose="05000000000000000000" pitchFamily="2" charset="2"/>
              <a:buChar char="§"/>
            </a:pPr>
            <a:r>
              <a:rPr lang="en-US" dirty="0"/>
              <a:t>urban varies from country to country and varies over time within countries. Some countries define urban based on a minimum population density, while other countries use an administrative definition of what constitutes an urban area.</a:t>
            </a:r>
          </a:p>
          <a:p>
            <a:pPr algn="just">
              <a:buFont typeface="Wingdings" panose="05000000000000000000" pitchFamily="2" charset="2"/>
              <a:buChar char="§"/>
            </a:pPr>
            <a:endParaRPr lang="en-US" dirty="0"/>
          </a:p>
          <a:p>
            <a:pPr algn="just">
              <a:buFont typeface="Wingdings" panose="05000000000000000000" pitchFamily="2" charset="2"/>
              <a:buChar char="§"/>
            </a:pPr>
            <a:r>
              <a:rPr lang="en-US" dirty="0"/>
              <a:t> Other countries include more criteria such as proportion of workforce employed in non-agricultural sectors and availability of infrastructure or of education, health and other services (</a:t>
            </a:r>
            <a:r>
              <a:rPr lang="en-US" dirty="0">
                <a:hlinkClick r:id="rId2"/>
              </a:rPr>
              <a:t>IOM, 2015</a:t>
            </a:r>
            <a:r>
              <a:rPr lang="en-US" dirty="0"/>
              <a:t> &amp; </a:t>
            </a:r>
            <a:r>
              <a:rPr lang="en-US" dirty="0">
                <a:hlinkClick r:id="rId3"/>
              </a:rPr>
              <a:t>UN, 2018</a:t>
            </a:r>
            <a:r>
              <a:rPr lang="en-US" dirty="0"/>
              <a:t>).</a:t>
            </a:r>
            <a:endParaRPr lang="en-PG" dirty="0"/>
          </a:p>
          <a:p>
            <a:pPr algn="just">
              <a:buFont typeface="Wingdings" panose="05000000000000000000" pitchFamily="2" charset="2"/>
              <a:buChar char="§"/>
            </a:pPr>
            <a:endParaRPr lang="en-US" b="1" dirty="0"/>
          </a:p>
          <a:p>
            <a:pPr algn="just">
              <a:buFont typeface="Wingdings" panose="05000000000000000000" pitchFamily="2" charset="2"/>
              <a:buChar char="q"/>
            </a:pPr>
            <a:endParaRPr lang="en-US" b="1" dirty="0"/>
          </a:p>
          <a:p>
            <a:pPr marL="0" indent="0">
              <a:buNone/>
            </a:pPr>
            <a:endParaRPr lang="en-PG" b="1" dirty="0"/>
          </a:p>
        </p:txBody>
      </p:sp>
    </p:spTree>
    <p:extLst>
      <p:ext uri="{BB962C8B-B14F-4D97-AF65-F5344CB8AC3E}">
        <p14:creationId xmlns:p14="http://schemas.microsoft.com/office/powerpoint/2010/main" val="10838587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9DC5FE3-6503-14A2-E31D-394910E9080A}"/>
              </a:ext>
            </a:extLst>
          </p:cNvPr>
          <p:cNvSpPr>
            <a:spLocks noGrp="1"/>
          </p:cNvSpPr>
          <p:nvPr>
            <p:ph idx="1"/>
          </p:nvPr>
        </p:nvSpPr>
        <p:spPr>
          <a:xfrm>
            <a:off x="107504" y="476672"/>
            <a:ext cx="8928992" cy="6120680"/>
          </a:xfrm>
        </p:spPr>
        <p:txBody>
          <a:bodyPr>
            <a:normAutofit/>
          </a:bodyPr>
          <a:lstStyle/>
          <a:p>
            <a:pPr marL="0" indent="0" algn="just">
              <a:buNone/>
            </a:pPr>
            <a:r>
              <a:rPr lang="en-AU" b="1" dirty="0"/>
              <a:t>3.5 Urbanisation </a:t>
            </a:r>
          </a:p>
          <a:p>
            <a:pPr algn="just">
              <a:buFont typeface="Wingdings" panose="05000000000000000000" pitchFamily="2" charset="2"/>
              <a:buChar char="§"/>
            </a:pPr>
            <a:r>
              <a:rPr lang="en-GB" b="1" dirty="0"/>
              <a:t>Urbanisation</a:t>
            </a:r>
            <a:r>
              <a:rPr lang="en-GB" dirty="0"/>
              <a:t> is the increase in the proportion of people living in towns and cities. </a:t>
            </a:r>
          </a:p>
          <a:p>
            <a:pPr algn="just">
              <a:buFont typeface="Wingdings" panose="05000000000000000000" pitchFamily="2" charset="2"/>
              <a:buChar char="§"/>
            </a:pPr>
            <a:r>
              <a:rPr lang="en-AU" b="1" dirty="0"/>
              <a:t>Urbanisation</a:t>
            </a:r>
            <a:r>
              <a:rPr lang="en-AU" dirty="0"/>
              <a:t> by demographers as the increasing share of population living in urban areas (Bouvier, 2010; 307–311).</a:t>
            </a:r>
          </a:p>
          <a:p>
            <a:pPr algn="just">
              <a:buFont typeface="Wingdings" panose="05000000000000000000" pitchFamily="2" charset="2"/>
              <a:buChar char="q"/>
            </a:pPr>
            <a:r>
              <a:rPr lang="en-US" b="1" dirty="0"/>
              <a:t>Urbanization generally occurs because of one or more of the following processes</a:t>
            </a:r>
            <a:r>
              <a:rPr lang="en-US" dirty="0"/>
              <a:t>: </a:t>
            </a:r>
            <a:endParaRPr lang="en-PG" dirty="0"/>
          </a:p>
          <a:p>
            <a:pPr lvl="0" algn="just">
              <a:buFont typeface="Wingdings" panose="05000000000000000000" pitchFamily="2" charset="2"/>
              <a:buChar char="ü"/>
            </a:pPr>
            <a:r>
              <a:rPr lang="en-US" dirty="0"/>
              <a:t>Natural population growth.</a:t>
            </a:r>
            <a:endParaRPr lang="en-GB" dirty="0"/>
          </a:p>
          <a:p>
            <a:pPr lvl="0" algn="just">
              <a:buFont typeface="Wingdings" panose="05000000000000000000" pitchFamily="2" charset="2"/>
              <a:buChar char="ü"/>
            </a:pPr>
            <a:r>
              <a:rPr lang="en-US" dirty="0"/>
              <a:t>When more people move from rural to urban areas</a:t>
            </a:r>
            <a:r>
              <a:rPr lang="en-GB" dirty="0"/>
              <a:t>.</a:t>
            </a:r>
          </a:p>
          <a:p>
            <a:pPr lvl="0" algn="just">
              <a:buFont typeface="Wingdings" panose="05000000000000000000" pitchFamily="2" charset="2"/>
              <a:buChar char="ü"/>
            </a:pPr>
            <a:r>
              <a:rPr lang="en-US" dirty="0"/>
              <a:t>When the boundaries of what is considered urban are extended from the creation of new urban centers (IOM, 2015).  </a:t>
            </a:r>
            <a:endParaRPr lang="en-PG" dirty="0"/>
          </a:p>
          <a:p>
            <a:pPr algn="just">
              <a:buFont typeface="Wingdings" panose="05000000000000000000" pitchFamily="2" charset="2"/>
              <a:buChar char="§"/>
            </a:pPr>
            <a:endParaRPr lang="en-AU" dirty="0"/>
          </a:p>
          <a:p>
            <a:pPr marL="0" indent="0">
              <a:buNone/>
            </a:pPr>
            <a:endParaRPr lang="en-PG" dirty="0"/>
          </a:p>
        </p:txBody>
      </p:sp>
    </p:spTree>
    <p:extLst>
      <p:ext uri="{BB962C8B-B14F-4D97-AF65-F5344CB8AC3E}">
        <p14:creationId xmlns:p14="http://schemas.microsoft.com/office/powerpoint/2010/main" val="5549227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CA2E247-82DE-A8D7-1AC9-9625C937D336}"/>
              </a:ext>
            </a:extLst>
          </p:cNvPr>
          <p:cNvSpPr>
            <a:spLocks noGrp="1"/>
          </p:cNvSpPr>
          <p:nvPr>
            <p:ph idx="1"/>
          </p:nvPr>
        </p:nvSpPr>
        <p:spPr>
          <a:xfrm>
            <a:off x="179512" y="548680"/>
            <a:ext cx="8784976" cy="6192688"/>
          </a:xfrm>
        </p:spPr>
        <p:txBody>
          <a:bodyPr>
            <a:normAutofit/>
          </a:bodyPr>
          <a:lstStyle/>
          <a:p>
            <a:pPr marL="0" indent="0" algn="just">
              <a:buNone/>
            </a:pPr>
            <a:r>
              <a:rPr lang="en-AU" b="1" dirty="0"/>
              <a:t>Summary </a:t>
            </a:r>
            <a:endParaRPr lang="en-AU" dirty="0"/>
          </a:p>
          <a:p>
            <a:pPr algn="just">
              <a:buFont typeface="Wingdings" panose="05000000000000000000" pitchFamily="2" charset="2"/>
              <a:buChar char="§"/>
            </a:pPr>
            <a:r>
              <a:rPr lang="en-AU" dirty="0"/>
              <a:t>In general, the more rapid the growth in population, urbanisation and migration, the more difficult it is to provide basic services such as education particularly for developing countries like PNG. </a:t>
            </a:r>
          </a:p>
          <a:p>
            <a:pPr marL="0" indent="0" algn="just">
              <a:buNone/>
            </a:pPr>
            <a:endParaRPr lang="en-AU" dirty="0"/>
          </a:p>
          <a:p>
            <a:pPr marL="0" indent="0" algn="just">
              <a:buNone/>
            </a:pPr>
            <a:endParaRPr lang="en-AU" dirty="0"/>
          </a:p>
          <a:p>
            <a:pPr marL="0" indent="0" algn="just">
              <a:buNone/>
            </a:pPr>
            <a:endParaRPr lang="en-AU" dirty="0"/>
          </a:p>
          <a:p>
            <a:pPr marL="0" indent="0" algn="just">
              <a:buNone/>
            </a:pPr>
            <a:endParaRPr lang="en-AU" dirty="0"/>
          </a:p>
          <a:p>
            <a:pPr marL="0" indent="0" algn="just">
              <a:buNone/>
            </a:pPr>
            <a:endParaRPr lang="en-AU" dirty="0"/>
          </a:p>
          <a:p>
            <a:pPr marL="0" indent="0" algn="just">
              <a:buNone/>
            </a:pPr>
            <a:endParaRPr lang="en-AU" dirty="0"/>
          </a:p>
          <a:p>
            <a:pPr marL="0" indent="0">
              <a:buNone/>
            </a:pPr>
            <a:endParaRPr lang="en-PG" dirty="0"/>
          </a:p>
          <a:p>
            <a:pPr marL="0" indent="0">
              <a:buNone/>
            </a:pPr>
            <a:endParaRPr lang="en-PG" dirty="0"/>
          </a:p>
        </p:txBody>
      </p:sp>
    </p:spTree>
    <p:extLst>
      <p:ext uri="{BB962C8B-B14F-4D97-AF65-F5344CB8AC3E}">
        <p14:creationId xmlns:p14="http://schemas.microsoft.com/office/powerpoint/2010/main" val="34618251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2FB2232-C011-4387-3F4A-C5C7314E4F3A}"/>
              </a:ext>
            </a:extLst>
          </p:cNvPr>
          <p:cNvSpPr>
            <a:spLocks noGrp="1"/>
          </p:cNvSpPr>
          <p:nvPr>
            <p:ph idx="1"/>
          </p:nvPr>
        </p:nvSpPr>
        <p:spPr>
          <a:xfrm>
            <a:off x="107504" y="476672"/>
            <a:ext cx="8928992" cy="6264696"/>
          </a:xfrm>
        </p:spPr>
        <p:txBody>
          <a:bodyPr/>
          <a:lstStyle/>
          <a:p>
            <a:pPr marL="0" indent="0" algn="just">
              <a:buNone/>
            </a:pPr>
            <a:r>
              <a:rPr lang="en-AU" sz="3200" b="1" dirty="0"/>
              <a:t>3.6 Tutorial Questions </a:t>
            </a:r>
            <a:endParaRPr lang="en-PG" sz="3200" dirty="0"/>
          </a:p>
          <a:p>
            <a:pPr lvl="0" algn="just"/>
            <a:r>
              <a:rPr lang="en-AU" dirty="0"/>
              <a:t>What are the differences between migration in developing and developed countries? Give reasons to explain these differences. </a:t>
            </a:r>
            <a:endParaRPr lang="en-PG" dirty="0"/>
          </a:p>
          <a:p>
            <a:pPr lvl="0" algn="just"/>
            <a:r>
              <a:rPr lang="en-AU" dirty="0"/>
              <a:t>Explain in detail the push and pull factors not mentioned in the text that are unique to PNG. </a:t>
            </a:r>
            <a:endParaRPr lang="en-PG" dirty="0"/>
          </a:p>
          <a:p>
            <a:pPr lvl="0" algn="just"/>
            <a:r>
              <a:rPr lang="en-AU" dirty="0"/>
              <a:t>Malthus believed that eventually because population growth always exceeds the ability of man to produce enough food to feed itself eventually a point would occur when mass starvation would occur. Do you agree with his predictions? Why? </a:t>
            </a:r>
            <a:endParaRPr lang="en-PG" dirty="0"/>
          </a:p>
          <a:p>
            <a:pPr lvl="0" algn="just"/>
            <a:r>
              <a:rPr lang="en-AU" dirty="0"/>
              <a:t>Do you agree with the various sociologists about the differences between urban and rural life? </a:t>
            </a:r>
            <a:endParaRPr lang="en-PG" dirty="0"/>
          </a:p>
          <a:p>
            <a:pPr lvl="0" algn="just"/>
            <a:r>
              <a:rPr lang="en-AU" dirty="0"/>
              <a:t>I have mentioned the effects of population upon education above. What do you think would be the effects of migration and urbanisation upon education? </a:t>
            </a:r>
            <a:endParaRPr lang="en-PG" dirty="0"/>
          </a:p>
          <a:p>
            <a:pPr marL="0" indent="0">
              <a:buNone/>
            </a:pPr>
            <a:endParaRPr lang="en-PG" dirty="0"/>
          </a:p>
        </p:txBody>
      </p:sp>
    </p:spTree>
    <p:extLst>
      <p:ext uri="{BB962C8B-B14F-4D97-AF65-F5344CB8AC3E}">
        <p14:creationId xmlns:p14="http://schemas.microsoft.com/office/powerpoint/2010/main" val="1427688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AEFD95-5F31-F5D0-56C8-0A2EA37A239F}"/>
              </a:ext>
            </a:extLst>
          </p:cNvPr>
          <p:cNvSpPr>
            <a:spLocks noGrp="1"/>
          </p:cNvSpPr>
          <p:nvPr>
            <p:ph idx="1"/>
          </p:nvPr>
        </p:nvSpPr>
        <p:spPr>
          <a:xfrm>
            <a:off x="107504" y="404664"/>
            <a:ext cx="8856984" cy="6453336"/>
          </a:xfrm>
        </p:spPr>
        <p:txBody>
          <a:bodyPr/>
          <a:lstStyle/>
          <a:p>
            <a:r>
              <a:rPr lang="en-AU" b="1" dirty="0"/>
              <a:t>3.2 Introduction </a:t>
            </a:r>
            <a:endParaRPr lang="en-PG" dirty="0"/>
          </a:p>
          <a:p>
            <a:pPr marL="0" indent="0">
              <a:buNone/>
            </a:pPr>
            <a:r>
              <a:rPr lang="en-US" dirty="0"/>
              <a:t>Welcome to lecture three on population, migration and urbanization and education.</a:t>
            </a:r>
          </a:p>
          <a:p>
            <a:pPr marL="0" indent="0">
              <a:buNone/>
            </a:pPr>
            <a:r>
              <a:rPr lang="en-US" dirty="0"/>
              <a:t>This Lecture will cover the;</a:t>
            </a:r>
          </a:p>
          <a:p>
            <a:pPr lvl="0" algn="just">
              <a:buFont typeface="Wingdings" panose="05000000000000000000" pitchFamily="2" charset="2"/>
              <a:buChar char="ü"/>
            </a:pPr>
            <a:r>
              <a:rPr lang="en-AU" dirty="0"/>
              <a:t>definition of population, migration, and urbanisation.</a:t>
            </a:r>
          </a:p>
          <a:p>
            <a:pPr lvl="0" algn="just">
              <a:buFont typeface="Wingdings" panose="05000000000000000000" pitchFamily="2" charset="2"/>
              <a:buChar char="ü"/>
            </a:pPr>
            <a:r>
              <a:rPr lang="en-AU" dirty="0"/>
              <a:t>differences between migration in developing and developed countries.</a:t>
            </a:r>
            <a:endParaRPr lang="en-GB" dirty="0"/>
          </a:p>
          <a:p>
            <a:pPr lvl="0" algn="just">
              <a:buFont typeface="Wingdings" panose="05000000000000000000" pitchFamily="2" charset="2"/>
              <a:buChar char="ü"/>
            </a:pPr>
            <a:r>
              <a:rPr lang="en-AU" dirty="0"/>
              <a:t>different push and pull factors of migration   </a:t>
            </a:r>
            <a:endParaRPr lang="en-GB" dirty="0"/>
          </a:p>
          <a:p>
            <a:pPr lvl="0" algn="just">
              <a:buFont typeface="Wingdings" panose="05000000000000000000" pitchFamily="2" charset="2"/>
              <a:buChar char="ü"/>
            </a:pPr>
            <a:r>
              <a:rPr lang="en-AU" dirty="0"/>
              <a:t>relationship between migration and urbanisation  </a:t>
            </a:r>
            <a:endParaRPr lang="en-GB" dirty="0"/>
          </a:p>
          <a:p>
            <a:pPr lvl="0" algn="just">
              <a:buFont typeface="Wingdings" panose="05000000000000000000" pitchFamily="2" charset="2"/>
              <a:buChar char="ü"/>
            </a:pPr>
            <a:r>
              <a:rPr lang="en-AU" dirty="0"/>
              <a:t>effects of population upon education and migration and urbanisation upon education. </a:t>
            </a:r>
            <a:endParaRPr lang="en-PG" dirty="0"/>
          </a:p>
          <a:p>
            <a:pPr>
              <a:buFont typeface="Wingdings" panose="05000000000000000000" pitchFamily="2" charset="2"/>
              <a:buChar char="ü"/>
            </a:pPr>
            <a:endParaRPr lang="en-US" dirty="0"/>
          </a:p>
          <a:p>
            <a:pPr>
              <a:buFont typeface="Wingdings" panose="05000000000000000000" pitchFamily="2" charset="2"/>
              <a:buChar char="ü"/>
            </a:pPr>
            <a:endParaRPr lang="en-PG" dirty="0"/>
          </a:p>
        </p:txBody>
      </p:sp>
    </p:spTree>
    <p:extLst>
      <p:ext uri="{BB962C8B-B14F-4D97-AF65-F5344CB8AC3E}">
        <p14:creationId xmlns:p14="http://schemas.microsoft.com/office/powerpoint/2010/main" val="439719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D56C4D8-F35F-DD21-1758-E9B9AFC84809}"/>
              </a:ext>
            </a:extLst>
          </p:cNvPr>
          <p:cNvSpPr>
            <a:spLocks noGrp="1"/>
          </p:cNvSpPr>
          <p:nvPr>
            <p:ph idx="1"/>
          </p:nvPr>
        </p:nvSpPr>
        <p:spPr>
          <a:xfrm>
            <a:off x="107504" y="476672"/>
            <a:ext cx="8928992" cy="6264696"/>
          </a:xfrm>
        </p:spPr>
        <p:txBody>
          <a:bodyPr>
            <a:normAutofit/>
          </a:bodyPr>
          <a:lstStyle/>
          <a:p>
            <a:pPr marL="0" indent="0">
              <a:buNone/>
            </a:pPr>
            <a:r>
              <a:rPr lang="en-AU" b="1" dirty="0"/>
              <a:t>3.3 Population</a:t>
            </a:r>
          </a:p>
          <a:p>
            <a:pPr algn="just">
              <a:buFont typeface="Wingdings" panose="05000000000000000000" pitchFamily="2" charset="2"/>
              <a:buChar char="§"/>
            </a:pPr>
            <a:r>
              <a:rPr lang="en-AU" sz="2800" b="1" dirty="0"/>
              <a:t>Population</a:t>
            </a:r>
            <a:r>
              <a:rPr lang="en-AU" sz="2800" dirty="0"/>
              <a:t> refers to number of people in a single area (city or town, region, country, or the world).</a:t>
            </a:r>
          </a:p>
          <a:p>
            <a:pPr algn="just">
              <a:buFont typeface="Wingdings" panose="05000000000000000000" pitchFamily="2" charset="2"/>
              <a:buChar char="§"/>
            </a:pPr>
            <a:r>
              <a:rPr lang="en-AU" sz="2800" dirty="0"/>
              <a:t> </a:t>
            </a:r>
            <a:r>
              <a:rPr lang="en-GB" sz="2800" dirty="0"/>
              <a:t>or it refers to the entire group of individuals living in a specific area, ranging from a local community to the entire world, characterized by shared social, demographic, or geographic features</a:t>
            </a:r>
            <a:r>
              <a:rPr lang="en-GB" dirty="0"/>
              <a:t>. It </a:t>
            </a:r>
            <a:r>
              <a:rPr lang="en-GB" sz="2800" dirty="0"/>
              <a:t>focuses on how size, composition, and dynamics (fertility, mortality, migration) shape social structures and change. </a:t>
            </a:r>
          </a:p>
          <a:p>
            <a:pPr algn="just">
              <a:buFont typeface="Wingdings" panose="05000000000000000000" pitchFamily="2" charset="2"/>
              <a:buChar char="§"/>
            </a:pPr>
            <a:r>
              <a:rPr lang="en-US" sz="2800" dirty="0"/>
              <a:t>Population is affected by factors such as birth rates, death rates, and life expectancy. </a:t>
            </a:r>
            <a:r>
              <a:rPr lang="en-AU" sz="2800" b="1" dirty="0"/>
              <a:t> </a:t>
            </a:r>
            <a:endParaRPr lang="en-PG" sz="2800" dirty="0"/>
          </a:p>
          <a:p>
            <a:pPr algn="just">
              <a:buFont typeface="Wingdings" panose="05000000000000000000" pitchFamily="2" charset="2"/>
              <a:buChar char="§"/>
            </a:pPr>
            <a:endParaRPr lang="en-AU" sz="3200" b="1" dirty="0"/>
          </a:p>
          <a:p>
            <a:pPr marL="0" indent="0" algn="just">
              <a:buNone/>
            </a:pPr>
            <a:endParaRPr lang="en-PG" sz="3200" b="1" dirty="0"/>
          </a:p>
          <a:p>
            <a:endParaRPr lang="en-PG" dirty="0"/>
          </a:p>
        </p:txBody>
      </p:sp>
    </p:spTree>
    <p:extLst>
      <p:ext uri="{BB962C8B-B14F-4D97-AF65-F5344CB8AC3E}">
        <p14:creationId xmlns:p14="http://schemas.microsoft.com/office/powerpoint/2010/main" val="4222065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231760B-A26D-BA38-B993-A6D07E2C9AEE}"/>
              </a:ext>
            </a:extLst>
          </p:cNvPr>
          <p:cNvSpPr>
            <a:spLocks noGrp="1"/>
          </p:cNvSpPr>
          <p:nvPr>
            <p:ph idx="1"/>
          </p:nvPr>
        </p:nvSpPr>
        <p:spPr>
          <a:xfrm>
            <a:off x="179512" y="476672"/>
            <a:ext cx="8856984" cy="6264696"/>
          </a:xfrm>
        </p:spPr>
        <p:txBody>
          <a:bodyPr>
            <a:normAutofit fontScale="85000" lnSpcReduction="10000"/>
          </a:bodyPr>
          <a:lstStyle/>
          <a:p>
            <a:pPr marL="0" indent="0" algn="just">
              <a:buNone/>
            </a:pPr>
            <a:r>
              <a:rPr lang="en-AU" sz="3300" b="1" dirty="0"/>
              <a:t>Key Concepts </a:t>
            </a:r>
            <a:endParaRPr lang="en-AU" b="1" dirty="0"/>
          </a:p>
          <a:p>
            <a:pPr algn="just">
              <a:buFont typeface="Wingdings" panose="05000000000000000000" pitchFamily="2" charset="2"/>
              <a:buChar char="§"/>
            </a:pPr>
            <a:r>
              <a:rPr lang="en-AU" b="1" dirty="0"/>
              <a:t>Demography</a:t>
            </a:r>
            <a:r>
              <a:rPr lang="en-AU" dirty="0"/>
              <a:t> - is the study of human population, especially its </a:t>
            </a:r>
            <a:r>
              <a:rPr lang="en-AU" sz="2600" dirty="0"/>
              <a:t>quantitative aspects. It comprises several fundamental concepts. </a:t>
            </a:r>
          </a:p>
          <a:p>
            <a:pPr algn="just">
              <a:buFont typeface="Wingdings" panose="05000000000000000000" pitchFamily="2" charset="2"/>
              <a:buChar char="§"/>
            </a:pPr>
            <a:r>
              <a:rPr lang="en-AU" sz="2600" dirty="0"/>
              <a:t>These include: </a:t>
            </a:r>
          </a:p>
          <a:p>
            <a:pPr algn="just">
              <a:buFont typeface="Wingdings" panose="05000000000000000000" pitchFamily="2" charset="2"/>
              <a:buChar char="ü"/>
            </a:pPr>
            <a:r>
              <a:rPr lang="en-AU" sz="2600" b="1" dirty="0"/>
              <a:t>fertility- </a:t>
            </a:r>
            <a:r>
              <a:rPr lang="en-AU" sz="2600" dirty="0"/>
              <a:t>is the incidence of childbearing in a society’s population; </a:t>
            </a:r>
          </a:p>
          <a:p>
            <a:pPr algn="just">
              <a:buFont typeface="Wingdings" panose="05000000000000000000" pitchFamily="2" charset="2"/>
              <a:buChar char="ü"/>
            </a:pPr>
            <a:r>
              <a:rPr lang="en-AU" sz="2600" b="1" dirty="0"/>
              <a:t>crude birth rate - </a:t>
            </a:r>
            <a:r>
              <a:rPr lang="en-AU" sz="2600" dirty="0"/>
              <a:t>is</a:t>
            </a:r>
            <a:r>
              <a:rPr lang="en-AU" sz="2600" b="1" dirty="0"/>
              <a:t> </a:t>
            </a:r>
            <a:r>
              <a:rPr lang="en-AU" sz="2600" dirty="0"/>
              <a:t>the number of live births in a given year for every 1000 people in a population</a:t>
            </a:r>
          </a:p>
          <a:p>
            <a:pPr algn="just">
              <a:buFont typeface="Wingdings" panose="05000000000000000000" pitchFamily="2" charset="2"/>
              <a:buChar char="ü"/>
            </a:pPr>
            <a:r>
              <a:rPr lang="en-AU" sz="2600" dirty="0"/>
              <a:t> </a:t>
            </a:r>
            <a:r>
              <a:rPr lang="en-AU" sz="2600" b="1" dirty="0"/>
              <a:t>mortality- </a:t>
            </a:r>
            <a:r>
              <a:rPr lang="en-AU" sz="2600" dirty="0"/>
              <a:t>the incidence of death in a society’s population</a:t>
            </a:r>
          </a:p>
          <a:p>
            <a:pPr algn="just">
              <a:buFont typeface="Wingdings" panose="05000000000000000000" pitchFamily="2" charset="2"/>
              <a:buChar char="ü"/>
            </a:pPr>
            <a:r>
              <a:rPr lang="en-AU" sz="2600" dirty="0"/>
              <a:t> </a:t>
            </a:r>
            <a:r>
              <a:rPr lang="en-AU" sz="2600" b="1" dirty="0"/>
              <a:t>crude death rate</a:t>
            </a:r>
            <a:r>
              <a:rPr lang="en-AU" sz="2600" dirty="0"/>
              <a:t> - the number of deaths/year for every 1000 people</a:t>
            </a:r>
          </a:p>
          <a:p>
            <a:pPr algn="just">
              <a:buFont typeface="Wingdings" panose="05000000000000000000" pitchFamily="2" charset="2"/>
              <a:buChar char="ü"/>
            </a:pPr>
            <a:r>
              <a:rPr lang="en-AU" sz="2600" b="1" dirty="0"/>
              <a:t>infant mortality rate - </a:t>
            </a:r>
            <a:r>
              <a:rPr lang="en-AU" sz="2600" dirty="0"/>
              <a:t>the number of deaths within the first year of life for every 1000 live births in a given year.</a:t>
            </a:r>
          </a:p>
          <a:p>
            <a:pPr algn="just">
              <a:buFont typeface="Wingdings" panose="05000000000000000000" pitchFamily="2" charset="2"/>
              <a:buChar char="ü"/>
            </a:pPr>
            <a:r>
              <a:rPr lang="en-AU" sz="2600" dirty="0"/>
              <a:t> </a:t>
            </a:r>
            <a:r>
              <a:rPr lang="en-AU" sz="2600" b="1" dirty="0"/>
              <a:t>life expectancy- </a:t>
            </a:r>
            <a:r>
              <a:rPr lang="en-AU" sz="2600" dirty="0"/>
              <a:t>how long a person can expect to live.</a:t>
            </a:r>
          </a:p>
          <a:p>
            <a:pPr algn="just">
              <a:buFont typeface="Wingdings" panose="05000000000000000000" pitchFamily="2" charset="2"/>
              <a:buChar char="ü"/>
            </a:pPr>
            <a:r>
              <a:rPr lang="en-AU" sz="2600" b="1" dirty="0"/>
              <a:t>census- </a:t>
            </a:r>
            <a:r>
              <a:rPr lang="en-AU" sz="2600" dirty="0"/>
              <a:t>is a process the governments typically quantify the size of the resident population within their jurisdiction. </a:t>
            </a:r>
            <a:endParaRPr lang="en-AU" sz="2600" b="1" dirty="0"/>
          </a:p>
          <a:p>
            <a:pPr algn="just">
              <a:buFont typeface="Wingdings" panose="05000000000000000000" pitchFamily="2" charset="2"/>
              <a:buChar char="ü"/>
            </a:pPr>
            <a:endParaRPr lang="en-AU" dirty="0"/>
          </a:p>
          <a:p>
            <a:pPr marL="0" indent="0">
              <a:buNone/>
            </a:pPr>
            <a:r>
              <a:rPr lang="en-AU" dirty="0"/>
              <a:t> </a:t>
            </a:r>
            <a:endParaRPr lang="en-PG" dirty="0"/>
          </a:p>
          <a:p>
            <a:pPr marL="0" indent="0">
              <a:buNone/>
            </a:pPr>
            <a:endParaRPr lang="en-PG" dirty="0"/>
          </a:p>
        </p:txBody>
      </p:sp>
    </p:spTree>
    <p:extLst>
      <p:ext uri="{BB962C8B-B14F-4D97-AF65-F5344CB8AC3E}">
        <p14:creationId xmlns:p14="http://schemas.microsoft.com/office/powerpoint/2010/main" val="3445746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EBF12F1-2AC6-7E31-9500-E43BA326AD4F}"/>
              </a:ext>
            </a:extLst>
          </p:cNvPr>
          <p:cNvSpPr>
            <a:spLocks noGrp="1"/>
          </p:cNvSpPr>
          <p:nvPr>
            <p:ph idx="1"/>
          </p:nvPr>
        </p:nvSpPr>
        <p:spPr>
          <a:xfrm>
            <a:off x="179512" y="476672"/>
            <a:ext cx="8712968" cy="6192688"/>
          </a:xfrm>
        </p:spPr>
        <p:txBody>
          <a:bodyPr/>
          <a:lstStyle/>
          <a:p>
            <a:pPr algn="just">
              <a:buFont typeface="Wingdings" panose="05000000000000000000" pitchFamily="2" charset="2"/>
              <a:buChar char="v"/>
            </a:pPr>
            <a:r>
              <a:rPr lang="en-AU" b="1" dirty="0"/>
              <a:t>Demographers</a:t>
            </a:r>
            <a:r>
              <a:rPr lang="en-AU" dirty="0"/>
              <a:t> - also concerned with describing the composition of a population. </a:t>
            </a:r>
            <a:r>
              <a:rPr lang="en-AU" b="1" dirty="0"/>
              <a:t>Age-sex pyramids</a:t>
            </a:r>
            <a:r>
              <a:rPr lang="en-AU" dirty="0"/>
              <a:t> provide a convenient way to do so and offer a basis for projecting future population patterns. </a:t>
            </a:r>
            <a:endParaRPr lang="en-PG" dirty="0"/>
          </a:p>
          <a:p>
            <a:pPr marL="0" indent="0">
              <a:buNone/>
            </a:pPr>
            <a:r>
              <a:rPr lang="en-GB" b="1" dirty="0"/>
              <a:t>Types of population based on demographic growth stages;</a:t>
            </a:r>
          </a:p>
          <a:p>
            <a:pPr marL="0" indent="0" algn="just">
              <a:buNone/>
            </a:pPr>
            <a:r>
              <a:rPr lang="en-GB" b="1" dirty="0"/>
              <a:t>1.</a:t>
            </a:r>
            <a:r>
              <a:rPr lang="en-GB" dirty="0"/>
              <a:t> Early Fluctuating (rapid growth, many young).</a:t>
            </a:r>
          </a:p>
          <a:p>
            <a:pPr marL="0" indent="0" algn="just">
              <a:buNone/>
            </a:pPr>
            <a:r>
              <a:rPr lang="en-GB" dirty="0"/>
              <a:t>2. Early Expanding (steady growth, low mortality).</a:t>
            </a:r>
          </a:p>
          <a:p>
            <a:pPr marL="0" indent="0" algn="just">
              <a:buNone/>
            </a:pPr>
            <a:r>
              <a:rPr lang="en-GB" dirty="0"/>
              <a:t>3.Intermediate Expanding (stable, balanced births/deaths).</a:t>
            </a:r>
          </a:p>
          <a:p>
            <a:pPr marL="0" indent="0" algn="just">
              <a:buNone/>
            </a:pPr>
            <a:r>
              <a:rPr lang="en-GB" dirty="0"/>
              <a:t>4. Low Fluctuating (declining, high mortality).</a:t>
            </a:r>
          </a:p>
          <a:p>
            <a:pPr marL="0" indent="0" algn="just">
              <a:buNone/>
            </a:pPr>
            <a:r>
              <a:rPr lang="en-GB" dirty="0"/>
              <a:t>5. Natural Decrease (sharp decline, negative growth).</a:t>
            </a:r>
          </a:p>
          <a:p>
            <a:pPr marL="0" indent="0" algn="just">
              <a:buNone/>
            </a:pPr>
            <a:endParaRPr lang="en-GB" dirty="0"/>
          </a:p>
          <a:p>
            <a:pPr marL="0" indent="0" algn="just">
              <a:buNone/>
            </a:pPr>
            <a:r>
              <a:rPr lang="en-GB" dirty="0"/>
              <a:t>Reflection!</a:t>
            </a:r>
            <a:r>
              <a:rPr lang="en-GB" i="1" dirty="0"/>
              <a:t> Which of these population types do you think PNG has? </a:t>
            </a:r>
          </a:p>
          <a:p>
            <a:pPr marL="0" indent="0">
              <a:buNone/>
            </a:pPr>
            <a:endParaRPr lang="en-PG" dirty="0"/>
          </a:p>
        </p:txBody>
      </p:sp>
    </p:spTree>
    <p:extLst>
      <p:ext uri="{BB962C8B-B14F-4D97-AF65-F5344CB8AC3E}">
        <p14:creationId xmlns:p14="http://schemas.microsoft.com/office/powerpoint/2010/main" val="31585682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D800127-3154-B58E-CBE8-9F3249EF330D}"/>
              </a:ext>
            </a:extLst>
          </p:cNvPr>
          <p:cNvSpPr>
            <a:spLocks noGrp="1"/>
          </p:cNvSpPr>
          <p:nvPr>
            <p:ph idx="1"/>
          </p:nvPr>
        </p:nvSpPr>
        <p:spPr>
          <a:xfrm>
            <a:off x="107504" y="476672"/>
            <a:ext cx="8928992" cy="6381328"/>
          </a:xfrm>
        </p:spPr>
        <p:txBody>
          <a:bodyPr>
            <a:normAutofit lnSpcReduction="10000"/>
          </a:bodyPr>
          <a:lstStyle/>
          <a:p>
            <a:pPr marL="0" indent="0">
              <a:buNone/>
            </a:pPr>
            <a:r>
              <a:rPr lang="en-AU" sz="2800" b="1" dirty="0"/>
              <a:t>3.4 Migration </a:t>
            </a:r>
            <a:endParaRPr lang="en-PG" sz="2800" dirty="0"/>
          </a:p>
          <a:p>
            <a:pPr algn="just">
              <a:buFont typeface="Wingdings" panose="05000000000000000000" pitchFamily="2" charset="2"/>
              <a:buChar char="Ø"/>
            </a:pPr>
            <a:r>
              <a:rPr lang="en-US" b="1" dirty="0"/>
              <a:t>Migration</a:t>
            </a:r>
            <a:r>
              <a:rPr lang="en-US" dirty="0"/>
              <a:t>- movement of people from one place to another, either within a country or across national borders, often driven by factors like employment opportunities, conflicts, or environmental conditions</a:t>
            </a:r>
            <a:r>
              <a:rPr lang="en-AU" dirty="0"/>
              <a:t>. </a:t>
            </a:r>
          </a:p>
          <a:p>
            <a:pPr marL="0" indent="0" algn="just">
              <a:buNone/>
            </a:pPr>
            <a:r>
              <a:rPr lang="en-AU" b="1" dirty="0"/>
              <a:t>Types of migrations</a:t>
            </a:r>
            <a:r>
              <a:rPr lang="en-AU" dirty="0"/>
              <a:t>;</a:t>
            </a:r>
          </a:p>
          <a:p>
            <a:pPr algn="just">
              <a:buFont typeface="Wingdings" panose="05000000000000000000" pitchFamily="2" charset="2"/>
              <a:buChar char="q"/>
            </a:pPr>
            <a:r>
              <a:rPr lang="en-AU" dirty="0"/>
              <a:t> </a:t>
            </a:r>
            <a:r>
              <a:rPr lang="en-AU" b="1" dirty="0"/>
              <a:t>internal migration – </a:t>
            </a:r>
            <a:r>
              <a:rPr lang="en-AU" dirty="0"/>
              <a:t>a population movement within a country.</a:t>
            </a:r>
          </a:p>
          <a:p>
            <a:pPr algn="just">
              <a:buFont typeface="Wingdings" panose="05000000000000000000" pitchFamily="2" charset="2"/>
              <a:buChar char="q"/>
            </a:pPr>
            <a:r>
              <a:rPr lang="en-AU" dirty="0"/>
              <a:t> </a:t>
            </a:r>
            <a:r>
              <a:rPr lang="en-AU" b="1" dirty="0"/>
              <a:t>external migration - </a:t>
            </a:r>
            <a:r>
              <a:rPr lang="en-AU" dirty="0"/>
              <a:t>involves a movement across national boundaries and between countries.</a:t>
            </a:r>
          </a:p>
          <a:p>
            <a:pPr algn="just">
              <a:buFont typeface="Wingdings" panose="05000000000000000000" pitchFamily="2" charset="2"/>
              <a:buChar char="q"/>
            </a:pPr>
            <a:r>
              <a:rPr lang="en-AU" dirty="0"/>
              <a:t> </a:t>
            </a:r>
            <a:r>
              <a:rPr lang="en-AU" b="1" dirty="0"/>
              <a:t>voluntary migration- </a:t>
            </a:r>
            <a:r>
              <a:rPr lang="en-AU" dirty="0"/>
              <a:t>occurs when migrants move from choice e.g. West Indians to Britain looking for an improved quality of life or personal freedom.</a:t>
            </a:r>
          </a:p>
          <a:p>
            <a:pPr algn="just">
              <a:buFont typeface="Wingdings" panose="05000000000000000000" pitchFamily="2" charset="2"/>
              <a:buChar char="q"/>
            </a:pPr>
            <a:r>
              <a:rPr lang="en-AU" b="1" dirty="0"/>
              <a:t>forced migration </a:t>
            </a:r>
            <a:r>
              <a:rPr lang="en-AU" dirty="0"/>
              <a:t>- people have virtually no choice but to move from an area due to natural disasters or economic, religion, or social impositions e.g. N. Koreans to China, Liberians to escape war, Zimbabweans to escape poverty.</a:t>
            </a:r>
          </a:p>
          <a:p>
            <a:pPr marL="0" indent="0" algn="just">
              <a:buNone/>
            </a:pPr>
            <a:endParaRPr lang="en-AU" b="1" dirty="0"/>
          </a:p>
          <a:p>
            <a:pPr marL="0" indent="0">
              <a:buNone/>
            </a:pPr>
            <a:endParaRPr lang="en-PG" dirty="0"/>
          </a:p>
        </p:txBody>
      </p:sp>
    </p:spTree>
    <p:extLst>
      <p:ext uri="{BB962C8B-B14F-4D97-AF65-F5344CB8AC3E}">
        <p14:creationId xmlns:p14="http://schemas.microsoft.com/office/powerpoint/2010/main" val="576636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BD87A01-AC71-AFF3-8185-4AEBFFBEAA76}"/>
              </a:ext>
            </a:extLst>
          </p:cNvPr>
          <p:cNvSpPr>
            <a:spLocks noGrp="1"/>
          </p:cNvSpPr>
          <p:nvPr>
            <p:ph idx="1"/>
          </p:nvPr>
        </p:nvSpPr>
        <p:spPr>
          <a:xfrm>
            <a:off x="35496" y="476672"/>
            <a:ext cx="9001000" cy="6264696"/>
          </a:xfrm>
        </p:spPr>
        <p:txBody>
          <a:bodyPr>
            <a:normAutofit fontScale="92500" lnSpcReduction="10000"/>
          </a:bodyPr>
          <a:lstStyle/>
          <a:p>
            <a:pPr algn="just">
              <a:buFont typeface="Wingdings" panose="05000000000000000000" pitchFamily="2" charset="2"/>
              <a:buChar char="§"/>
            </a:pPr>
            <a:r>
              <a:rPr lang="en-AU" b="1" dirty="0"/>
              <a:t>rural to urban migration- </a:t>
            </a:r>
            <a:r>
              <a:rPr lang="en-AU" dirty="0"/>
              <a:t>movements from the village to the cities/towns. </a:t>
            </a:r>
            <a:endParaRPr lang="en-US" b="1" dirty="0"/>
          </a:p>
          <a:p>
            <a:pPr algn="just">
              <a:buFont typeface="Wingdings" panose="05000000000000000000" pitchFamily="2" charset="2"/>
              <a:buChar char="§"/>
            </a:pPr>
            <a:r>
              <a:rPr lang="en-US" b="1" dirty="0"/>
              <a:t>Urban-to-urban migration-</a:t>
            </a:r>
            <a:r>
              <a:rPr lang="en-US" dirty="0"/>
              <a:t> movement of people from a city/town to another.</a:t>
            </a:r>
            <a:endParaRPr lang="en-US" b="1" dirty="0"/>
          </a:p>
          <a:p>
            <a:pPr algn="just">
              <a:buFont typeface="Wingdings" panose="05000000000000000000" pitchFamily="2" charset="2"/>
              <a:buChar char="§"/>
            </a:pPr>
            <a:r>
              <a:rPr lang="en-US" b="1" dirty="0"/>
              <a:t> rural-to-rural migration- </a:t>
            </a:r>
            <a:r>
              <a:rPr lang="en-US" dirty="0"/>
              <a:t>movement of people from one rural place to another.</a:t>
            </a:r>
            <a:endParaRPr lang="en-US" b="1" dirty="0"/>
          </a:p>
          <a:p>
            <a:pPr algn="just">
              <a:buFont typeface="Wingdings" panose="05000000000000000000" pitchFamily="2" charset="2"/>
              <a:buChar char="§"/>
            </a:pPr>
            <a:r>
              <a:rPr lang="en-US" dirty="0"/>
              <a:t> </a:t>
            </a:r>
            <a:r>
              <a:rPr lang="en-US" b="1" dirty="0"/>
              <a:t>urban-to-rural migration- </a:t>
            </a:r>
            <a:r>
              <a:rPr lang="en-US" dirty="0"/>
              <a:t>movement of people from towns/cities to the villages. </a:t>
            </a:r>
          </a:p>
          <a:p>
            <a:pPr algn="just">
              <a:buFont typeface="Wingdings" panose="05000000000000000000" pitchFamily="2" charset="2"/>
              <a:buChar char="q"/>
            </a:pPr>
            <a:r>
              <a:rPr lang="en-US" dirty="0"/>
              <a:t>These types of migration refer to the movement of people from one urban or rural area to a different urban or rural area. These types of migration may happen within a national border or involve crossing an international boundary (IOM Glossary,</a:t>
            </a:r>
          </a:p>
          <a:p>
            <a:pPr marL="0" indent="0" algn="just">
              <a:buNone/>
            </a:pPr>
            <a:r>
              <a:rPr lang="en-US" dirty="0"/>
              <a:t> 2011).</a:t>
            </a:r>
          </a:p>
          <a:p>
            <a:pPr marL="0" indent="0" algn="just">
              <a:buNone/>
            </a:pPr>
            <a:endParaRPr lang="en-US" dirty="0"/>
          </a:p>
          <a:p>
            <a:pPr marL="0" indent="0" algn="just">
              <a:buNone/>
            </a:pPr>
            <a:endParaRPr lang="en-US" dirty="0"/>
          </a:p>
          <a:p>
            <a:pPr marL="0" indent="0" algn="just">
              <a:buNone/>
            </a:pPr>
            <a:endParaRPr lang="en-US" dirty="0"/>
          </a:p>
          <a:p>
            <a:pPr marL="0" indent="0" algn="just">
              <a:buNone/>
            </a:pPr>
            <a:r>
              <a:rPr lang="en-US" dirty="0"/>
              <a:t>Reflection</a:t>
            </a:r>
            <a:r>
              <a:rPr lang="en-US" i="1" dirty="0"/>
              <a:t>! What type of migration is common in PNG and why? </a:t>
            </a:r>
            <a:endParaRPr lang="en-PG" i="1" dirty="0"/>
          </a:p>
        </p:txBody>
      </p:sp>
    </p:spTree>
    <p:extLst>
      <p:ext uri="{BB962C8B-B14F-4D97-AF65-F5344CB8AC3E}">
        <p14:creationId xmlns:p14="http://schemas.microsoft.com/office/powerpoint/2010/main" val="13349324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7FBCCEA-36A8-9B3D-941A-C99B42187661}"/>
              </a:ext>
            </a:extLst>
          </p:cNvPr>
          <p:cNvSpPr>
            <a:spLocks noGrp="1"/>
          </p:cNvSpPr>
          <p:nvPr>
            <p:ph idx="1"/>
          </p:nvPr>
        </p:nvSpPr>
        <p:spPr>
          <a:xfrm>
            <a:off x="35496" y="476672"/>
            <a:ext cx="9001000" cy="6264696"/>
          </a:xfrm>
        </p:spPr>
        <p:txBody>
          <a:bodyPr>
            <a:normAutofit/>
          </a:bodyPr>
          <a:lstStyle/>
          <a:p>
            <a:pPr>
              <a:buFont typeface="Wingdings" panose="05000000000000000000" pitchFamily="2" charset="2"/>
              <a:buChar char="v"/>
            </a:pPr>
            <a:r>
              <a:rPr lang="en-US" b="1" dirty="0"/>
              <a:t>Migration</a:t>
            </a:r>
            <a:r>
              <a:rPr lang="en-US" dirty="0"/>
              <a:t>, whether internal or international, has always been one of the forces driving the growth of urbanization and bringing opportunities and challenges to cities, migrants and governments.</a:t>
            </a:r>
          </a:p>
          <a:p>
            <a:pPr algn="just">
              <a:buFont typeface="Courier New" panose="02070309020205020404" pitchFamily="49" charset="0"/>
              <a:buChar char="o"/>
            </a:pPr>
            <a:r>
              <a:rPr lang="en-AU" b="1" dirty="0"/>
              <a:t>Migration balance </a:t>
            </a:r>
            <a:r>
              <a:rPr lang="en-AU" dirty="0"/>
              <a:t>is the difference between the number of emigrants (people who leave an area) and immigrants (newcomers arriving in a place). </a:t>
            </a:r>
          </a:p>
          <a:p>
            <a:pPr marL="0" indent="0" algn="just">
              <a:buNone/>
            </a:pPr>
            <a:endParaRPr lang="en-AU" dirty="0"/>
          </a:p>
          <a:p>
            <a:pPr algn="just">
              <a:buFont typeface="Wingdings" panose="05000000000000000000" pitchFamily="2" charset="2"/>
              <a:buChar char="v"/>
            </a:pPr>
            <a:r>
              <a:rPr lang="en-AU" dirty="0"/>
              <a:t>Global migration studies show that most migrants: follow a step movement involving several small movements from the village to the city; people are leaving rural areas in ever-increasing numbers; people move mainly for economic reasons. </a:t>
            </a:r>
          </a:p>
          <a:p>
            <a:pPr marL="0" indent="0" algn="just">
              <a:buNone/>
            </a:pPr>
            <a:endParaRPr lang="en-AU" dirty="0"/>
          </a:p>
          <a:p>
            <a:pPr>
              <a:buFont typeface="Wingdings" panose="05000000000000000000" pitchFamily="2" charset="2"/>
              <a:buChar char="v"/>
            </a:pPr>
            <a:endParaRPr lang="en-US" dirty="0"/>
          </a:p>
          <a:p>
            <a:pPr marL="0" indent="0">
              <a:buNone/>
            </a:pPr>
            <a:endParaRPr lang="en-PG" dirty="0"/>
          </a:p>
          <a:p>
            <a:pPr marL="0" indent="0">
              <a:buNone/>
            </a:pPr>
            <a:endParaRPr lang="en-PG" dirty="0"/>
          </a:p>
        </p:txBody>
      </p:sp>
    </p:spTree>
    <p:extLst>
      <p:ext uri="{BB962C8B-B14F-4D97-AF65-F5344CB8AC3E}">
        <p14:creationId xmlns:p14="http://schemas.microsoft.com/office/powerpoint/2010/main" val="8576466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23007CE-1E90-3C39-0F81-B3039B765012}"/>
              </a:ext>
            </a:extLst>
          </p:cNvPr>
          <p:cNvSpPr>
            <a:spLocks noGrp="1"/>
          </p:cNvSpPr>
          <p:nvPr>
            <p:ph idx="1"/>
          </p:nvPr>
        </p:nvSpPr>
        <p:spPr>
          <a:xfrm>
            <a:off x="457200" y="908720"/>
            <a:ext cx="8229600" cy="5568280"/>
          </a:xfrm>
        </p:spPr>
        <p:txBody>
          <a:bodyPr>
            <a:normAutofit/>
          </a:bodyPr>
          <a:lstStyle/>
          <a:p>
            <a:r>
              <a:rPr lang="en-AU" dirty="0"/>
              <a:t>In developing countries, like PNG, there is a much greater degree of migration than in developed countries and it is mainly rural-urban migration. </a:t>
            </a:r>
          </a:p>
          <a:p>
            <a:r>
              <a:rPr lang="en-AU" dirty="0"/>
              <a:t>Many large cities are growing at a rate of 20% every ten years mainly due to </a:t>
            </a:r>
            <a:r>
              <a:rPr lang="en-AU" b="1" dirty="0"/>
              <a:t>“push” </a:t>
            </a:r>
            <a:r>
              <a:rPr lang="en-AU" dirty="0"/>
              <a:t>and </a:t>
            </a:r>
            <a:r>
              <a:rPr lang="en-AU" b="1" dirty="0"/>
              <a:t>“pull” </a:t>
            </a:r>
            <a:r>
              <a:rPr lang="en-AU" dirty="0"/>
              <a:t>factors as well as high rates of natural increase.</a:t>
            </a:r>
          </a:p>
          <a:p>
            <a:r>
              <a:rPr lang="en-AU" dirty="0"/>
              <a:t> </a:t>
            </a:r>
            <a:r>
              <a:rPr lang="en-AU" u="sng" dirty="0"/>
              <a:t>“</a:t>
            </a:r>
            <a:r>
              <a:rPr lang="en-AU" b="1" u="sng" dirty="0"/>
              <a:t>Push”</a:t>
            </a:r>
            <a:r>
              <a:rPr lang="en-AU" dirty="0"/>
              <a:t> factors are those which force or encourage people to move, usually to leave the rural areas due to land shortages, crop failure, natural disasters, lack of services.</a:t>
            </a:r>
          </a:p>
          <a:p>
            <a:pPr marL="0" indent="0">
              <a:buNone/>
            </a:pPr>
            <a:r>
              <a:rPr lang="en-AU" dirty="0"/>
              <a:t> </a:t>
            </a:r>
          </a:p>
          <a:p>
            <a:r>
              <a:rPr lang="en-AU" u="sng" dirty="0"/>
              <a:t>“</a:t>
            </a:r>
            <a:r>
              <a:rPr lang="en-AU" b="1" u="sng" dirty="0"/>
              <a:t>Pull”</a:t>
            </a:r>
            <a:r>
              <a:rPr lang="en-AU" dirty="0"/>
              <a:t> factors are those which encourage people move or attract them to the towns and cities.</a:t>
            </a:r>
            <a:endParaRPr lang="en-PG" dirty="0"/>
          </a:p>
        </p:txBody>
      </p:sp>
    </p:spTree>
    <p:extLst>
      <p:ext uri="{BB962C8B-B14F-4D97-AF65-F5344CB8AC3E}">
        <p14:creationId xmlns:p14="http://schemas.microsoft.com/office/powerpoint/2010/main" val="4597890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2016</TotalTime>
  <Words>1294</Words>
  <Application>Microsoft Office PowerPoint</Application>
  <PresentationFormat>On-screen Show (4:3)</PresentationFormat>
  <Paragraphs>97</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Courier New</vt:lpstr>
      <vt:lpstr>Wingdings</vt:lpstr>
      <vt:lpstr>Clarity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Samuel JUNIATH</dc:creator>
  <cp:lastModifiedBy>Janet Niningi</cp:lastModifiedBy>
  <cp:revision>126</cp:revision>
  <cp:lastPrinted>2026-03-29T23:37:48Z</cp:lastPrinted>
  <dcterms:created xsi:type="dcterms:W3CDTF">2016-03-23T04:55:44Z</dcterms:created>
  <dcterms:modified xsi:type="dcterms:W3CDTF">2026-03-30T06:07:53Z</dcterms:modified>
</cp:coreProperties>
</file>