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16"/>
  </p:notesMasterIdLst>
  <p:sldIdLst>
    <p:sldId id="260" r:id="rId2"/>
    <p:sldId id="261" r:id="rId3"/>
    <p:sldId id="269" r:id="rId4"/>
    <p:sldId id="265" r:id="rId5"/>
    <p:sldId id="266" r:id="rId6"/>
    <p:sldId id="267" r:id="rId7"/>
    <p:sldId id="270" r:id="rId8"/>
    <p:sldId id="271" r:id="rId9"/>
    <p:sldId id="272" r:id="rId10"/>
    <p:sldId id="273" r:id="rId11"/>
    <p:sldId id="277" r:id="rId12"/>
    <p:sldId id="275" r:id="rId13"/>
    <p:sldId id="276" r:id="rId14"/>
    <p:sldId id="262" r:id="rId15"/>
  </p:sldIdLst>
  <p:sldSz cx="9144000" cy="6858000" type="screen4x3"/>
  <p:notesSz cx="6797675"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96" autoAdjust="0"/>
    <p:restoredTop sz="79093" autoAdjust="0"/>
  </p:normalViewPr>
  <p:slideViewPr>
    <p:cSldViewPr>
      <p:cViewPr varScale="1">
        <p:scale>
          <a:sx n="96" d="100"/>
          <a:sy n="96" d="100"/>
        </p:scale>
        <p:origin x="1260"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PG"/>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80C3FF0B-D958-4FAD-AD70-EB30117CD2F1}" type="datetimeFigureOut">
              <a:rPr lang="en-PG" smtClean="0"/>
              <a:t>05/05/2026</a:t>
            </a:fld>
            <a:endParaRPr lang="en-PG"/>
          </a:p>
        </p:txBody>
      </p:sp>
      <p:sp>
        <p:nvSpPr>
          <p:cNvPr id="4" name="Slide Image Placeholder 3"/>
          <p:cNvSpPr>
            <a:spLocks noGrp="1" noRot="1" noChangeAspect="1"/>
          </p:cNvSpPr>
          <p:nvPr>
            <p:ph type="sldImg" idx="2"/>
          </p:nvPr>
        </p:nvSpPr>
        <p:spPr>
          <a:xfrm>
            <a:off x="1165225" y="1241425"/>
            <a:ext cx="4467225" cy="3351213"/>
          </a:xfrm>
          <a:prstGeom prst="rect">
            <a:avLst/>
          </a:prstGeom>
          <a:noFill/>
          <a:ln w="12700">
            <a:solidFill>
              <a:prstClr val="black"/>
            </a:solidFill>
          </a:ln>
        </p:spPr>
        <p:txBody>
          <a:bodyPr vert="horz" lIns="91440" tIns="45720" rIns="91440" bIns="45720" rtlCol="0" anchor="ctr"/>
          <a:lstStyle/>
          <a:p>
            <a:endParaRPr lang="en-PG"/>
          </a:p>
        </p:txBody>
      </p:sp>
      <p:sp>
        <p:nvSpPr>
          <p:cNvPr id="5" name="Notes Placeholder 4"/>
          <p:cNvSpPr>
            <a:spLocks noGrp="1"/>
          </p:cNvSpPr>
          <p:nvPr>
            <p:ph type="body" sz="quarter" idx="3"/>
          </p:nvPr>
        </p:nvSpPr>
        <p:spPr>
          <a:xfrm>
            <a:off x="679450" y="4778375"/>
            <a:ext cx="5438775" cy="391001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G"/>
          </a:p>
        </p:txBody>
      </p:sp>
      <p:sp>
        <p:nvSpPr>
          <p:cNvPr id="6" name="Footer Placeholder 5"/>
          <p:cNvSpPr>
            <a:spLocks noGrp="1"/>
          </p:cNvSpPr>
          <p:nvPr>
            <p:ph type="ftr" sz="quarter" idx="4"/>
          </p:nvPr>
        </p:nvSpPr>
        <p:spPr>
          <a:xfrm>
            <a:off x="0" y="9431338"/>
            <a:ext cx="2946400" cy="498475"/>
          </a:xfrm>
          <a:prstGeom prst="rect">
            <a:avLst/>
          </a:prstGeom>
        </p:spPr>
        <p:txBody>
          <a:bodyPr vert="horz" lIns="91440" tIns="45720" rIns="91440" bIns="45720" rtlCol="0" anchor="b"/>
          <a:lstStyle>
            <a:lvl1pPr algn="l">
              <a:defRPr sz="1200"/>
            </a:lvl1pPr>
          </a:lstStyle>
          <a:p>
            <a:endParaRPr lang="en-PG"/>
          </a:p>
        </p:txBody>
      </p:sp>
      <p:sp>
        <p:nvSpPr>
          <p:cNvPr id="7" name="Slide Number Placeholder 6"/>
          <p:cNvSpPr>
            <a:spLocks noGrp="1"/>
          </p:cNvSpPr>
          <p:nvPr>
            <p:ph type="sldNum" sz="quarter" idx="5"/>
          </p:nvPr>
        </p:nvSpPr>
        <p:spPr>
          <a:xfrm>
            <a:off x="3849688" y="9431338"/>
            <a:ext cx="2946400" cy="498475"/>
          </a:xfrm>
          <a:prstGeom prst="rect">
            <a:avLst/>
          </a:prstGeom>
        </p:spPr>
        <p:txBody>
          <a:bodyPr vert="horz" lIns="91440" tIns="45720" rIns="91440" bIns="45720" rtlCol="0" anchor="b"/>
          <a:lstStyle>
            <a:lvl1pPr algn="r">
              <a:defRPr sz="1200"/>
            </a:lvl1pPr>
          </a:lstStyle>
          <a:p>
            <a:fld id="{D71618E8-CC66-495A-B64A-28E5B275EECA}" type="slidenum">
              <a:rPr lang="en-PG" smtClean="0"/>
              <a:t>‹#›</a:t>
            </a:fld>
            <a:endParaRPr lang="en-PG"/>
          </a:p>
        </p:txBody>
      </p:sp>
    </p:spTree>
    <p:extLst>
      <p:ext uri="{BB962C8B-B14F-4D97-AF65-F5344CB8AC3E}">
        <p14:creationId xmlns:p14="http://schemas.microsoft.com/office/powerpoint/2010/main" val="2759088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G" dirty="0"/>
          </a:p>
        </p:txBody>
      </p:sp>
      <p:sp>
        <p:nvSpPr>
          <p:cNvPr id="4" name="Slide Number Placeholder 3"/>
          <p:cNvSpPr>
            <a:spLocks noGrp="1"/>
          </p:cNvSpPr>
          <p:nvPr>
            <p:ph type="sldNum" sz="quarter" idx="5"/>
          </p:nvPr>
        </p:nvSpPr>
        <p:spPr/>
        <p:txBody>
          <a:bodyPr/>
          <a:lstStyle/>
          <a:p>
            <a:fld id="{D71618E8-CC66-495A-B64A-28E5B275EECA}" type="slidenum">
              <a:rPr lang="en-PG" smtClean="0"/>
              <a:t>10</a:t>
            </a:fld>
            <a:endParaRPr lang="en-PG"/>
          </a:p>
        </p:txBody>
      </p:sp>
    </p:spTree>
    <p:extLst>
      <p:ext uri="{BB962C8B-B14F-4D97-AF65-F5344CB8AC3E}">
        <p14:creationId xmlns:p14="http://schemas.microsoft.com/office/powerpoint/2010/main" val="3467126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6D6509-30AE-4207-8D5C-735E655975EE}" type="datetimeFigureOut">
              <a:rPr lang="en-AU" smtClean="0"/>
              <a:t>5/05/2026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6D6509-30AE-4207-8D5C-735E655975EE}" type="datetimeFigureOut">
              <a:rPr lang="en-AU" smtClean="0"/>
              <a:t>5/05/2026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6D6509-30AE-4207-8D5C-735E655975EE}" type="datetimeFigureOut">
              <a:rPr lang="en-AU" smtClean="0"/>
              <a:t>5/05/2026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6D6509-30AE-4207-8D5C-735E655975EE}" type="datetimeFigureOut">
              <a:rPr lang="en-AU" smtClean="0"/>
              <a:t>5/05/2026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6D6509-30AE-4207-8D5C-735E655975EE}" type="datetimeFigureOut">
              <a:rPr lang="en-AU" smtClean="0"/>
              <a:t>5/05/2026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6D6509-30AE-4207-8D5C-735E655975EE}" type="datetimeFigureOut">
              <a:rPr lang="en-AU" smtClean="0"/>
              <a:t>5/05/2026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6D6509-30AE-4207-8D5C-735E655975EE}" type="datetimeFigureOut">
              <a:rPr lang="en-AU" smtClean="0"/>
              <a:t>5/05/2026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235F11A-22C1-496C-9BA4-0A435D04DAF3}" type="slidenum">
              <a:rPr lang="en-AU" smtClean="0"/>
              <a:t>‹#›</a:t>
            </a:fld>
            <a:endParaRPr lang="en-AU"/>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6D6509-30AE-4207-8D5C-735E655975EE}" type="datetimeFigureOut">
              <a:rPr lang="en-AU" smtClean="0"/>
              <a:t>5/05/2026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6D6509-30AE-4207-8D5C-735E655975EE}" type="datetimeFigureOut">
              <a:rPr lang="en-AU" smtClean="0"/>
              <a:t>5/05/2026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6D6509-30AE-4207-8D5C-735E655975EE}" type="datetimeFigureOut">
              <a:rPr lang="en-AU" smtClean="0"/>
              <a:t>5/05/2026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6D6509-30AE-4207-8D5C-735E655975EE}" type="datetimeFigureOut">
              <a:rPr lang="en-AU" smtClean="0"/>
              <a:t>5/05/2026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76D6509-30AE-4207-8D5C-735E655975EE}" type="datetimeFigureOut">
              <a:rPr lang="en-AU" smtClean="0"/>
              <a:t>5/05/2026</a:t>
            </a:fld>
            <a:endParaRPr lang="en-AU"/>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AU"/>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235F11A-22C1-496C-9BA4-0A435D04DAF3}" type="slidenum">
              <a:rPr lang="en-AU" smtClean="0"/>
              <a:t>‹#›</a:t>
            </a:fld>
            <a:endParaRPr lang="en-AU"/>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476672"/>
            <a:ext cx="8928992" cy="6264696"/>
          </a:xfrm>
        </p:spPr>
        <p:txBody>
          <a:bodyPr>
            <a:normAutofit/>
          </a:bodyPr>
          <a:lstStyle/>
          <a:p>
            <a:pPr marL="0" indent="0">
              <a:buNone/>
            </a:pPr>
            <a:r>
              <a:rPr lang="en-AU" b="1" dirty="0"/>
              <a:t>Module 2: SOCIAL STRUCTURES, DEVELOPMENT AND EDUCATION </a:t>
            </a:r>
            <a:endParaRPr lang="en-AU" i="1" dirty="0"/>
          </a:p>
          <a:p>
            <a:pPr marL="0" indent="0">
              <a:buNone/>
            </a:pPr>
            <a:r>
              <a:rPr lang="en-AU" i="1" dirty="0"/>
              <a:t>ESG302 Lecture #9                                                                  </a:t>
            </a:r>
            <a:r>
              <a:rPr lang="en-AU" b="1" dirty="0"/>
              <a:t>TOPIC 9: RACE, ETHNICITY AND EDUCATION </a:t>
            </a:r>
            <a:endParaRPr lang="en-GB" sz="2000" dirty="0"/>
          </a:p>
          <a:p>
            <a:pPr marL="0" indent="0">
              <a:buNone/>
            </a:pPr>
            <a:r>
              <a:rPr lang="en-AU" b="1" dirty="0"/>
              <a:t>Outcomes: </a:t>
            </a:r>
          </a:p>
          <a:p>
            <a:pPr lvl="0" algn="just"/>
            <a:r>
              <a:rPr lang="en-AU" sz="2800" dirty="0"/>
              <a:t>Define the terms race, ethnicity and education    </a:t>
            </a:r>
            <a:endParaRPr lang="en-PG" sz="2800" dirty="0"/>
          </a:p>
          <a:p>
            <a:pPr lvl="0" algn="just"/>
            <a:r>
              <a:rPr lang="en-AU" sz="2800" dirty="0"/>
              <a:t>Explain the different types of races with examples   </a:t>
            </a:r>
            <a:endParaRPr lang="en-PG" sz="2800" dirty="0"/>
          </a:p>
          <a:p>
            <a:pPr lvl="0" algn="just"/>
            <a:r>
              <a:rPr lang="en-AU" sz="2800" dirty="0"/>
              <a:t>Explain racial theory  </a:t>
            </a:r>
            <a:endParaRPr lang="en-PG" sz="2800" dirty="0"/>
          </a:p>
          <a:p>
            <a:pPr lvl="0" algn="just"/>
            <a:r>
              <a:rPr lang="en-AU" sz="2800" dirty="0"/>
              <a:t>State the relationship between race, ethnicity and education.</a:t>
            </a:r>
            <a:endParaRPr lang="en-PG" sz="2800" dirty="0"/>
          </a:p>
          <a:p>
            <a:pPr marL="0" indent="0" algn="just">
              <a:buNone/>
            </a:pPr>
            <a:endParaRPr lang="en-PG" sz="2800" b="1" dirty="0"/>
          </a:p>
          <a:p>
            <a:pPr marL="0" indent="0" algn="just">
              <a:buNone/>
            </a:pPr>
            <a:endParaRPr lang="en-AU" sz="4400" b="1" dirty="0"/>
          </a:p>
        </p:txBody>
      </p:sp>
    </p:spTree>
    <p:extLst>
      <p:ext uri="{BB962C8B-B14F-4D97-AF65-F5344CB8AC3E}">
        <p14:creationId xmlns:p14="http://schemas.microsoft.com/office/powerpoint/2010/main" val="1843511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AAA227-EA63-BFA7-28F1-7C4FAEB9B998}"/>
              </a:ext>
            </a:extLst>
          </p:cNvPr>
          <p:cNvSpPr>
            <a:spLocks noGrp="1"/>
          </p:cNvSpPr>
          <p:nvPr>
            <p:ph idx="1"/>
          </p:nvPr>
        </p:nvSpPr>
        <p:spPr>
          <a:xfrm>
            <a:off x="107504" y="476672"/>
            <a:ext cx="8928992" cy="6336704"/>
          </a:xfrm>
        </p:spPr>
        <p:txBody>
          <a:bodyPr>
            <a:normAutofit/>
          </a:bodyPr>
          <a:lstStyle/>
          <a:p>
            <a:pPr marL="0" indent="0">
              <a:buNone/>
            </a:pPr>
            <a:r>
              <a:rPr lang="en-AU" sz="3200" b="1" dirty="0"/>
              <a:t>Racial Theory </a:t>
            </a:r>
          </a:p>
          <a:p>
            <a:pPr>
              <a:buFont typeface="Wingdings" panose="05000000000000000000" pitchFamily="2" charset="2"/>
              <a:buChar char="§"/>
            </a:pPr>
            <a:r>
              <a:rPr lang="en-GB" b="1" dirty="0"/>
              <a:t>Racial Theory </a:t>
            </a:r>
            <a:r>
              <a:rPr lang="en-GB" dirty="0"/>
              <a:t>is the concept of dividing humans into three races called </a:t>
            </a:r>
            <a:r>
              <a:rPr lang="en-GB" b="1" dirty="0"/>
              <a:t>Caucasoid</a:t>
            </a:r>
            <a:r>
              <a:rPr lang="en-GB" dirty="0"/>
              <a:t>, </a:t>
            </a:r>
            <a:r>
              <a:rPr lang="en-GB" b="1" dirty="0"/>
              <a:t>Mongoloid</a:t>
            </a:r>
            <a:r>
              <a:rPr lang="en-GB" dirty="0"/>
              <a:t>, and </a:t>
            </a:r>
            <a:r>
              <a:rPr lang="en-GB" b="1" dirty="0"/>
              <a:t>Negroid. </a:t>
            </a:r>
            <a:endParaRPr lang="en-PG" b="1" dirty="0"/>
          </a:p>
          <a:p>
            <a:pPr algn="just"/>
            <a:r>
              <a:rPr lang="en-AU" dirty="0"/>
              <a:t>From their earliest human origins in Africa over 4 million years ago, human beings migrated to all parts of the world.</a:t>
            </a:r>
          </a:p>
          <a:p>
            <a:pPr algn="just"/>
            <a:r>
              <a:rPr lang="en-AU" b="1" dirty="0"/>
              <a:t>Evolutionary theory </a:t>
            </a:r>
            <a:r>
              <a:rPr lang="en-AU" dirty="0"/>
              <a:t>supported by considerable evidence, suggests that during this long period of migration certain physical changes came about to help the species adapt to different physical environments. </a:t>
            </a:r>
          </a:p>
          <a:p>
            <a:pPr algn="just"/>
            <a:r>
              <a:rPr lang="en-AU" dirty="0"/>
              <a:t>Variation in skin colour appears to be one such adaptation. Black skin has greater endurance for hot, humid climates than white skin does. Skin with brown or yellowish pigmentation seems suited to existence in hot, desert climate. </a:t>
            </a:r>
          </a:p>
          <a:p>
            <a:pPr marL="0" indent="0">
              <a:buNone/>
            </a:pPr>
            <a:endParaRPr lang="en-PG" dirty="0"/>
          </a:p>
        </p:txBody>
      </p:sp>
    </p:spTree>
    <p:extLst>
      <p:ext uri="{BB962C8B-B14F-4D97-AF65-F5344CB8AC3E}">
        <p14:creationId xmlns:p14="http://schemas.microsoft.com/office/powerpoint/2010/main" val="2598517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245375-4232-4A5F-A2B1-84E7C17EDD15}"/>
              </a:ext>
            </a:extLst>
          </p:cNvPr>
          <p:cNvSpPr>
            <a:spLocks noGrp="1"/>
          </p:cNvSpPr>
          <p:nvPr>
            <p:ph idx="1"/>
          </p:nvPr>
        </p:nvSpPr>
        <p:spPr>
          <a:xfrm>
            <a:off x="107504" y="476672"/>
            <a:ext cx="8856984" cy="6264696"/>
          </a:xfrm>
        </p:spPr>
        <p:txBody>
          <a:bodyPr>
            <a:normAutofit lnSpcReduction="10000"/>
          </a:bodyPr>
          <a:lstStyle/>
          <a:p>
            <a:pPr algn="just"/>
            <a:r>
              <a:rPr lang="en-AU" sz="2800" dirty="0"/>
              <a:t>There are several other interesting examples of adaptation to the environment. Some people have much greater resistance to the cold e.g. Eskimos. </a:t>
            </a:r>
          </a:p>
          <a:p>
            <a:pPr algn="just"/>
            <a:r>
              <a:rPr lang="en-AU" sz="2800" dirty="0"/>
              <a:t>The Indians of the high Andes Mountains have usually large lung capacities to keep them well-supplied with oxygen. </a:t>
            </a:r>
          </a:p>
          <a:p>
            <a:pPr algn="just"/>
            <a:r>
              <a:rPr lang="en-AU" sz="2800" dirty="0"/>
              <a:t>Regardless of climate or environment, one physical characteristic has had survival value for the entire human race is the development of a superior brain.</a:t>
            </a:r>
          </a:p>
          <a:p>
            <a:pPr algn="just"/>
            <a:r>
              <a:rPr lang="en-AU" sz="2800" dirty="0"/>
              <a:t> Anthropological evidence suggests that there is a great degree of similarity in human capacities regardless of race or climate zone. </a:t>
            </a:r>
          </a:p>
          <a:p>
            <a:pPr marL="0" indent="0" algn="just">
              <a:buNone/>
            </a:pPr>
            <a:r>
              <a:rPr lang="en-AU" sz="2000" i="1" dirty="0"/>
              <a:t>NB</a:t>
            </a:r>
            <a:r>
              <a:rPr lang="en-AU" sz="2800" dirty="0"/>
              <a:t>: </a:t>
            </a:r>
            <a:r>
              <a:rPr lang="en-AU" sz="2000" i="1" dirty="0"/>
              <a:t>Refer to a case study on your course guide and relate to the table below.   </a:t>
            </a:r>
            <a:endParaRPr lang="en-PG" sz="2000" i="1" dirty="0"/>
          </a:p>
          <a:p>
            <a:pPr marL="0" indent="0">
              <a:buNone/>
            </a:pPr>
            <a:endParaRPr lang="en-PG" dirty="0"/>
          </a:p>
        </p:txBody>
      </p:sp>
    </p:spTree>
    <p:extLst>
      <p:ext uri="{BB962C8B-B14F-4D97-AF65-F5344CB8AC3E}">
        <p14:creationId xmlns:p14="http://schemas.microsoft.com/office/powerpoint/2010/main" val="2642213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432F8D-95F2-C2C3-86BF-B5278731C341}"/>
              </a:ext>
            </a:extLst>
          </p:cNvPr>
          <p:cNvSpPr>
            <a:spLocks noGrp="1"/>
          </p:cNvSpPr>
          <p:nvPr>
            <p:ph type="title"/>
          </p:nvPr>
        </p:nvSpPr>
        <p:spPr>
          <a:xfrm>
            <a:off x="457200" y="533400"/>
            <a:ext cx="8229600" cy="990600"/>
          </a:xfrm>
        </p:spPr>
        <p:txBody>
          <a:bodyPr anchor="ctr">
            <a:normAutofit/>
          </a:bodyPr>
          <a:lstStyle/>
          <a:p>
            <a:pPr marL="0" indent="0">
              <a:lnSpc>
                <a:spcPct val="90000"/>
              </a:lnSpc>
              <a:buNone/>
            </a:pPr>
            <a:r>
              <a:rPr lang="en-AU" sz="3100" b="1"/>
              <a:t>The relationship between race, ethnicity and education </a:t>
            </a:r>
          </a:p>
          <a:p>
            <a:pPr marL="0" indent="0">
              <a:lnSpc>
                <a:spcPct val="90000"/>
              </a:lnSpc>
              <a:buNone/>
            </a:pPr>
            <a:endParaRPr lang="en-PG" sz="3100"/>
          </a:p>
        </p:txBody>
      </p:sp>
      <p:graphicFrame>
        <p:nvGraphicFramePr>
          <p:cNvPr id="4" name="Table 3">
            <a:extLst>
              <a:ext uri="{FF2B5EF4-FFF2-40B4-BE49-F238E27FC236}">
                <a16:creationId xmlns:a16="http://schemas.microsoft.com/office/drawing/2014/main" id="{8F8BF7AF-FA81-1E93-FAE7-D0D1C1EE3A0A}"/>
              </a:ext>
            </a:extLst>
          </p:cNvPr>
          <p:cNvGraphicFramePr>
            <a:graphicFrameLocks noGrp="1"/>
          </p:cNvGraphicFramePr>
          <p:nvPr>
            <p:extLst>
              <p:ext uri="{D42A27DB-BD31-4B8C-83A1-F6EECF244321}">
                <p14:modId xmlns:p14="http://schemas.microsoft.com/office/powerpoint/2010/main" val="943692027"/>
              </p:ext>
            </p:extLst>
          </p:nvPr>
        </p:nvGraphicFramePr>
        <p:xfrm>
          <a:off x="107504" y="1268760"/>
          <a:ext cx="8928993" cy="5472608"/>
        </p:xfrm>
        <a:graphic>
          <a:graphicData uri="http://schemas.openxmlformats.org/drawingml/2006/table">
            <a:tbl>
              <a:tblPr firstRow="1" firstCol="1" bandRow="1">
                <a:tableStyleId>{5C22544A-7EE6-4342-B048-85BDC9FD1C3A}</a:tableStyleId>
              </a:tblPr>
              <a:tblGrid>
                <a:gridCol w="1586295">
                  <a:extLst>
                    <a:ext uri="{9D8B030D-6E8A-4147-A177-3AD203B41FA5}">
                      <a16:colId xmlns:a16="http://schemas.microsoft.com/office/drawing/2014/main" val="3013352093"/>
                    </a:ext>
                  </a:extLst>
                </a:gridCol>
                <a:gridCol w="922678">
                  <a:extLst>
                    <a:ext uri="{9D8B030D-6E8A-4147-A177-3AD203B41FA5}">
                      <a16:colId xmlns:a16="http://schemas.microsoft.com/office/drawing/2014/main" val="3259330782"/>
                    </a:ext>
                  </a:extLst>
                </a:gridCol>
                <a:gridCol w="1186066">
                  <a:extLst>
                    <a:ext uri="{9D8B030D-6E8A-4147-A177-3AD203B41FA5}">
                      <a16:colId xmlns:a16="http://schemas.microsoft.com/office/drawing/2014/main" val="253490863"/>
                    </a:ext>
                  </a:extLst>
                </a:gridCol>
                <a:gridCol w="1299874">
                  <a:extLst>
                    <a:ext uri="{9D8B030D-6E8A-4147-A177-3AD203B41FA5}">
                      <a16:colId xmlns:a16="http://schemas.microsoft.com/office/drawing/2014/main" val="1329085368"/>
                    </a:ext>
                  </a:extLst>
                </a:gridCol>
                <a:gridCol w="1358020">
                  <a:extLst>
                    <a:ext uri="{9D8B030D-6E8A-4147-A177-3AD203B41FA5}">
                      <a16:colId xmlns:a16="http://schemas.microsoft.com/office/drawing/2014/main" val="4175628006"/>
                    </a:ext>
                  </a:extLst>
                </a:gridCol>
                <a:gridCol w="1358020">
                  <a:extLst>
                    <a:ext uri="{9D8B030D-6E8A-4147-A177-3AD203B41FA5}">
                      <a16:colId xmlns:a16="http://schemas.microsoft.com/office/drawing/2014/main" val="1729621096"/>
                    </a:ext>
                  </a:extLst>
                </a:gridCol>
                <a:gridCol w="1218040">
                  <a:extLst>
                    <a:ext uri="{9D8B030D-6E8A-4147-A177-3AD203B41FA5}">
                      <a16:colId xmlns:a16="http://schemas.microsoft.com/office/drawing/2014/main" val="1308759951"/>
                    </a:ext>
                  </a:extLst>
                </a:gridCol>
              </a:tblGrid>
              <a:tr h="1344809">
                <a:tc>
                  <a:txBody>
                    <a:bodyPr/>
                    <a:lstStyle/>
                    <a:p>
                      <a:pPr algn="just">
                        <a:lnSpc>
                          <a:spcPct val="115000"/>
                        </a:lnSpc>
                        <a:spcAft>
                          <a:spcPts val="1000"/>
                        </a:spcAft>
                        <a:buNone/>
                      </a:pPr>
                      <a:r>
                        <a:rPr lang="en-AU" sz="2000" dirty="0">
                          <a:effectLst/>
                        </a:rPr>
                        <a:t>Characteristic</a:t>
                      </a:r>
                      <a:endParaRPr lang="en-PG"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dirty="0">
                          <a:effectLst/>
                        </a:rPr>
                        <a:t>All USA</a:t>
                      </a:r>
                      <a:endParaRPr lang="en-PG"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dirty="0">
                          <a:effectLst/>
                        </a:rPr>
                        <a:t>Native </a:t>
                      </a:r>
                      <a:endParaRPr lang="en-PG" sz="2000" dirty="0">
                        <a:effectLst/>
                      </a:endParaRPr>
                    </a:p>
                    <a:p>
                      <a:pPr algn="just">
                        <a:lnSpc>
                          <a:spcPct val="115000"/>
                        </a:lnSpc>
                        <a:spcAft>
                          <a:spcPts val="1000"/>
                        </a:spcAft>
                        <a:buNone/>
                      </a:pPr>
                      <a:r>
                        <a:rPr lang="en-AU" sz="2000" dirty="0">
                          <a:effectLst/>
                        </a:rPr>
                        <a:t>Americans </a:t>
                      </a:r>
                      <a:endParaRPr lang="en-PG"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a:effectLst/>
                        </a:rPr>
                        <a:t>Black Americans</a:t>
                      </a:r>
                      <a:endParaRPr lang="en-PG" sz="200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a:effectLst/>
                        </a:rPr>
                        <a:t>Chinese </a:t>
                      </a:r>
                      <a:endParaRPr lang="en-PG" sz="2000">
                        <a:effectLst/>
                      </a:endParaRPr>
                    </a:p>
                    <a:p>
                      <a:pPr algn="just">
                        <a:lnSpc>
                          <a:spcPct val="115000"/>
                        </a:lnSpc>
                        <a:spcAft>
                          <a:spcPts val="1000"/>
                        </a:spcAft>
                        <a:buNone/>
                      </a:pPr>
                      <a:r>
                        <a:rPr lang="en-AU" sz="2000">
                          <a:effectLst/>
                        </a:rPr>
                        <a:t>Americans </a:t>
                      </a:r>
                      <a:endParaRPr lang="en-PG" sz="200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a:effectLst/>
                        </a:rPr>
                        <a:t>Japanese </a:t>
                      </a:r>
                      <a:endParaRPr lang="en-PG" sz="2000">
                        <a:effectLst/>
                      </a:endParaRPr>
                    </a:p>
                    <a:p>
                      <a:pPr algn="just">
                        <a:lnSpc>
                          <a:spcPct val="115000"/>
                        </a:lnSpc>
                        <a:spcAft>
                          <a:spcPts val="1000"/>
                        </a:spcAft>
                        <a:buNone/>
                      </a:pPr>
                      <a:r>
                        <a:rPr lang="en-AU" sz="2000">
                          <a:effectLst/>
                        </a:rPr>
                        <a:t>Americans </a:t>
                      </a:r>
                      <a:endParaRPr lang="en-PG" sz="200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a:effectLst/>
                        </a:rPr>
                        <a:t>Hispanics</a:t>
                      </a:r>
                      <a:endParaRPr lang="en-PG" sz="200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extLst>
                  <a:ext uri="{0D108BD9-81ED-4DB2-BD59-A6C34878D82A}">
                    <a16:rowId xmlns:a16="http://schemas.microsoft.com/office/drawing/2014/main" val="327589781"/>
                  </a:ext>
                </a:extLst>
              </a:tr>
              <a:tr h="1045531">
                <a:tc>
                  <a:txBody>
                    <a:bodyPr/>
                    <a:lstStyle/>
                    <a:p>
                      <a:pPr algn="just">
                        <a:lnSpc>
                          <a:spcPct val="115000"/>
                        </a:lnSpc>
                        <a:spcAft>
                          <a:spcPts val="1000"/>
                        </a:spcAft>
                        <a:buNone/>
                      </a:pPr>
                      <a:r>
                        <a:rPr lang="en-AU" sz="2000">
                          <a:effectLst/>
                        </a:rPr>
                        <a:t>Average family size</a:t>
                      </a:r>
                      <a:endParaRPr lang="en-PG" sz="200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dirty="0">
                          <a:effectLst/>
                        </a:rPr>
                        <a:t>$29,458</a:t>
                      </a:r>
                      <a:endParaRPr lang="en-PG"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dirty="0">
                          <a:effectLst/>
                        </a:rPr>
                        <a:t>$16, 672</a:t>
                      </a:r>
                      <a:endParaRPr lang="en-PG"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dirty="0">
                          <a:effectLst/>
                        </a:rPr>
                        <a:t>$17, 604</a:t>
                      </a:r>
                      <a:endParaRPr lang="en-PG"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a:effectLst/>
                        </a:rPr>
                        <a:t>$32, 259</a:t>
                      </a:r>
                      <a:endParaRPr lang="en-PG" sz="200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a:effectLst/>
                        </a:rPr>
                        <a:t>$37, 354</a:t>
                      </a:r>
                      <a:endParaRPr lang="en-PG" sz="200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a:effectLst/>
                        </a:rPr>
                        <a:t>$19, 995</a:t>
                      </a:r>
                      <a:endParaRPr lang="en-PG" sz="200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extLst>
                  <a:ext uri="{0D108BD9-81ED-4DB2-BD59-A6C34878D82A}">
                    <a16:rowId xmlns:a16="http://schemas.microsoft.com/office/drawing/2014/main" val="589235629"/>
                  </a:ext>
                </a:extLst>
              </a:tr>
              <a:tr h="1541134">
                <a:tc>
                  <a:txBody>
                    <a:bodyPr/>
                    <a:lstStyle/>
                    <a:p>
                      <a:pPr>
                        <a:lnSpc>
                          <a:spcPct val="115000"/>
                        </a:lnSpc>
                        <a:spcAft>
                          <a:spcPts val="1000"/>
                        </a:spcAft>
                        <a:buNone/>
                      </a:pPr>
                      <a:r>
                        <a:rPr lang="en-AU" sz="2000">
                          <a:effectLst/>
                        </a:rPr>
                        <a:t>Average amount of education </a:t>
                      </a:r>
                      <a:endParaRPr lang="en-PG" sz="200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a:effectLst/>
                        </a:rPr>
                        <a:t>12.7</a:t>
                      </a:r>
                      <a:endParaRPr lang="en-PG" sz="200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a:effectLst/>
                        </a:rPr>
                        <a:t>12.2</a:t>
                      </a:r>
                      <a:endParaRPr lang="en-PG" sz="200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a:effectLst/>
                        </a:rPr>
                        <a:t>12.0</a:t>
                      </a:r>
                      <a:endParaRPr lang="en-PG" sz="200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dirty="0">
                          <a:effectLst/>
                        </a:rPr>
                        <a:t>13.4</a:t>
                      </a:r>
                      <a:endParaRPr lang="en-PG"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a:effectLst/>
                        </a:rPr>
                        <a:t>13.0</a:t>
                      </a:r>
                      <a:endParaRPr lang="en-PG" sz="200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a:effectLst/>
                        </a:rPr>
                        <a:t>11.8</a:t>
                      </a:r>
                      <a:endParaRPr lang="en-PG" sz="200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extLst>
                  <a:ext uri="{0D108BD9-81ED-4DB2-BD59-A6C34878D82A}">
                    <a16:rowId xmlns:a16="http://schemas.microsoft.com/office/drawing/2014/main" val="90454097"/>
                  </a:ext>
                </a:extLst>
              </a:tr>
              <a:tr h="1541134">
                <a:tc>
                  <a:txBody>
                    <a:bodyPr/>
                    <a:lstStyle/>
                    <a:p>
                      <a:pPr>
                        <a:lnSpc>
                          <a:spcPct val="115000"/>
                        </a:lnSpc>
                        <a:spcAft>
                          <a:spcPts val="1000"/>
                        </a:spcAft>
                        <a:buNone/>
                      </a:pPr>
                      <a:r>
                        <a:rPr lang="en-AU" sz="2000">
                          <a:effectLst/>
                        </a:rPr>
                        <a:t>Completion of 4+ years of college</a:t>
                      </a:r>
                      <a:endParaRPr lang="en-PG" sz="200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a:effectLst/>
                        </a:rPr>
                        <a:t>20%</a:t>
                      </a:r>
                      <a:endParaRPr lang="en-PG" sz="200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a:effectLst/>
                        </a:rPr>
                        <a:t>7.7%</a:t>
                      </a:r>
                      <a:endParaRPr lang="en-PG" sz="200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dirty="0">
                          <a:effectLst/>
                        </a:rPr>
                        <a:t>8.4%</a:t>
                      </a:r>
                      <a:endParaRPr lang="en-PG"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a:effectLst/>
                        </a:rPr>
                        <a:t>37.7%</a:t>
                      </a:r>
                      <a:endParaRPr lang="en-PG" sz="200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dirty="0">
                          <a:effectLst/>
                        </a:rPr>
                        <a:t>28.4%</a:t>
                      </a:r>
                      <a:endParaRPr lang="en-PG"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tc>
                  <a:txBody>
                    <a:bodyPr/>
                    <a:lstStyle/>
                    <a:p>
                      <a:pPr algn="just">
                        <a:lnSpc>
                          <a:spcPct val="115000"/>
                        </a:lnSpc>
                        <a:spcAft>
                          <a:spcPts val="1000"/>
                        </a:spcAft>
                        <a:buNone/>
                      </a:pPr>
                      <a:r>
                        <a:rPr lang="en-AU" sz="2000" dirty="0">
                          <a:effectLst/>
                        </a:rPr>
                        <a:t>11.6%</a:t>
                      </a:r>
                      <a:endParaRPr lang="en-PG"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85746" marR="85746" marT="0" marB="0"/>
                </a:tc>
                <a:extLst>
                  <a:ext uri="{0D108BD9-81ED-4DB2-BD59-A6C34878D82A}">
                    <a16:rowId xmlns:a16="http://schemas.microsoft.com/office/drawing/2014/main" val="1942360892"/>
                  </a:ext>
                </a:extLst>
              </a:tr>
            </a:tbl>
          </a:graphicData>
        </a:graphic>
      </p:graphicFrame>
    </p:spTree>
    <p:extLst>
      <p:ext uri="{BB962C8B-B14F-4D97-AF65-F5344CB8AC3E}">
        <p14:creationId xmlns:p14="http://schemas.microsoft.com/office/powerpoint/2010/main" val="8044001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26A0BA-F0F7-1812-B4BD-935BF4E69463}"/>
              </a:ext>
            </a:extLst>
          </p:cNvPr>
          <p:cNvSpPr>
            <a:spLocks noGrp="1"/>
          </p:cNvSpPr>
          <p:nvPr>
            <p:ph idx="1"/>
          </p:nvPr>
        </p:nvSpPr>
        <p:spPr>
          <a:xfrm>
            <a:off x="107504" y="476672"/>
            <a:ext cx="8856984" cy="6264696"/>
          </a:xfrm>
        </p:spPr>
        <p:txBody>
          <a:bodyPr/>
          <a:lstStyle/>
          <a:p>
            <a:pPr algn="just"/>
            <a:r>
              <a:rPr lang="en-AU" dirty="0"/>
              <a:t>It is clear from the above that those people of Asian origin are the best educated followed by Whites, Hispanics, Blacks and last of all Native Americans. </a:t>
            </a:r>
            <a:endParaRPr lang="en-PG" dirty="0"/>
          </a:p>
          <a:p>
            <a:pPr algn="just"/>
            <a:r>
              <a:rPr lang="en-AU" dirty="0"/>
              <a:t>While the figures above show a clear relationship in the USA, a similar pattern can also be found in most countries with large ethnic minorities </a:t>
            </a:r>
            <a:r>
              <a:rPr lang="en-AU" dirty="0" err="1"/>
              <a:t>eg</a:t>
            </a:r>
            <a:r>
              <a:rPr lang="en-AU" dirty="0"/>
              <a:t> UK, Australia and NZ. It is usually true that most recent migrants and minority groups are the most disadvantaged and least well educated. </a:t>
            </a:r>
            <a:endParaRPr lang="en-PG" dirty="0"/>
          </a:p>
          <a:p>
            <a:pPr marL="0" indent="0">
              <a:buNone/>
            </a:pPr>
            <a:endParaRPr lang="en-PG" dirty="0"/>
          </a:p>
        </p:txBody>
      </p:sp>
    </p:spTree>
    <p:extLst>
      <p:ext uri="{BB962C8B-B14F-4D97-AF65-F5344CB8AC3E}">
        <p14:creationId xmlns:p14="http://schemas.microsoft.com/office/powerpoint/2010/main" val="31212775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735CD5-F637-3BA4-E11B-E5AA85DF2B10}"/>
              </a:ext>
            </a:extLst>
          </p:cNvPr>
          <p:cNvSpPr>
            <a:spLocks noGrp="1"/>
          </p:cNvSpPr>
          <p:nvPr>
            <p:ph idx="1"/>
          </p:nvPr>
        </p:nvSpPr>
        <p:spPr>
          <a:xfrm>
            <a:off x="205677" y="404664"/>
            <a:ext cx="8928992" cy="6264696"/>
          </a:xfrm>
        </p:spPr>
        <p:txBody>
          <a:bodyPr/>
          <a:lstStyle/>
          <a:p>
            <a:pPr marL="0" indent="0">
              <a:buNone/>
            </a:pPr>
            <a:r>
              <a:rPr lang="en-US" sz="2800" b="1" dirty="0"/>
              <a:t>Summary </a:t>
            </a:r>
          </a:p>
          <a:p>
            <a:pPr marL="0" indent="0">
              <a:buNone/>
            </a:pPr>
            <a:endParaRPr lang="en-US" dirty="0"/>
          </a:p>
          <a:p>
            <a:pPr algn="just">
              <a:buFont typeface="Wingdings" panose="05000000000000000000" pitchFamily="2" charset="2"/>
              <a:buChar char="Ø"/>
            </a:pPr>
            <a:r>
              <a:rPr lang="en-US" dirty="0"/>
              <a:t>The relationship between race, ethnicity, and education is complex, as racial and ethnic backgrounds influence access to educational opportunities, experiences within schools, and academic outcomes. </a:t>
            </a:r>
          </a:p>
          <a:p>
            <a:pPr algn="just">
              <a:buFont typeface="Wingdings" panose="05000000000000000000" pitchFamily="2" charset="2"/>
              <a:buChar char="Ø"/>
            </a:pPr>
            <a:r>
              <a:rPr lang="en-US" dirty="0"/>
              <a:t>Structural barriers such as discrimination, biased curriculum, and unequal resource distribution often disadvantage minority groups, while inclusive educational policies and multicultural curriculum can help promote equity and social cohesion.</a:t>
            </a:r>
          </a:p>
          <a:p>
            <a:pPr algn="just">
              <a:buFont typeface="Wingdings" panose="05000000000000000000" pitchFamily="2" charset="2"/>
              <a:buChar char="Ø"/>
            </a:pPr>
            <a:r>
              <a:rPr lang="en-US" dirty="0"/>
              <a:t>Understanding race and ethnicity in education is essential for addressing disparities and fostering a more just and inclusive learning environment. </a:t>
            </a:r>
            <a:endParaRPr lang="en-PG" dirty="0"/>
          </a:p>
          <a:p>
            <a:pPr marL="0" indent="0">
              <a:buNone/>
            </a:pPr>
            <a:endParaRPr lang="en-PG" dirty="0"/>
          </a:p>
        </p:txBody>
      </p:sp>
    </p:spTree>
    <p:extLst>
      <p:ext uri="{BB962C8B-B14F-4D97-AF65-F5344CB8AC3E}">
        <p14:creationId xmlns:p14="http://schemas.microsoft.com/office/powerpoint/2010/main" val="1465376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FC2DEE-62A5-9B1F-F0E5-065932371E49}"/>
              </a:ext>
            </a:extLst>
          </p:cNvPr>
          <p:cNvSpPr>
            <a:spLocks noGrp="1"/>
          </p:cNvSpPr>
          <p:nvPr>
            <p:ph idx="1"/>
          </p:nvPr>
        </p:nvSpPr>
        <p:spPr>
          <a:xfrm>
            <a:off x="107504" y="404664"/>
            <a:ext cx="8928992" cy="6336704"/>
          </a:xfrm>
        </p:spPr>
        <p:txBody>
          <a:bodyPr/>
          <a:lstStyle/>
          <a:p>
            <a:pPr marL="0" indent="0">
              <a:buNone/>
            </a:pPr>
            <a:r>
              <a:rPr lang="en-GB" sz="2800" b="1" dirty="0"/>
              <a:t>Definition of Race and Ethnicity </a:t>
            </a:r>
          </a:p>
          <a:p>
            <a:pPr algn="just">
              <a:buFont typeface="Wingdings" panose="05000000000000000000" pitchFamily="2" charset="2"/>
              <a:buChar char="§"/>
            </a:pPr>
            <a:r>
              <a:rPr lang="en-GB" dirty="0"/>
              <a:t> </a:t>
            </a:r>
            <a:r>
              <a:rPr lang="en-GB" sz="2800" b="1" dirty="0"/>
              <a:t>Race</a:t>
            </a:r>
            <a:r>
              <a:rPr lang="en-GB" sz="2800" dirty="0"/>
              <a:t> - </a:t>
            </a:r>
            <a:r>
              <a:rPr lang="en-AU" sz="2800" dirty="0"/>
              <a:t>a category of people with common biological traits or characteristics. Races are commonly distinguished based on skin colour, hair texture, shape of facial features and body type.</a:t>
            </a:r>
          </a:p>
          <a:p>
            <a:pPr algn="just">
              <a:buFont typeface="Wingdings" panose="05000000000000000000" pitchFamily="2" charset="2"/>
              <a:buChar char="§"/>
            </a:pPr>
            <a:r>
              <a:rPr lang="en-AU" sz="2800" b="1" dirty="0"/>
              <a:t>Ethnicity</a:t>
            </a:r>
            <a:r>
              <a:rPr lang="en-AU" sz="2800" dirty="0"/>
              <a:t> - a cultural heritage shared by a category of people. It also refers to cultural practices, perspectives, and distinctions that set apart one group of people from another. That is, ethnicity is a shared cultural heritage. The most common characteristics distinguishing various ethnic groups are ancestry, a sense of history, language, religion, and forms of dress. </a:t>
            </a:r>
            <a:r>
              <a:rPr lang="en-AU" sz="2800" b="1" i="1" dirty="0"/>
              <a:t>Ethnic differences are not inherited</a:t>
            </a:r>
            <a:r>
              <a:rPr lang="en-AU" sz="2800" dirty="0"/>
              <a:t>; they are </a:t>
            </a:r>
            <a:r>
              <a:rPr lang="en-AU" sz="2800" b="1" i="1" dirty="0"/>
              <a:t>learned</a:t>
            </a:r>
            <a:r>
              <a:rPr lang="en-AU" sz="2800" i="1" dirty="0"/>
              <a:t>.</a:t>
            </a:r>
            <a:endParaRPr lang="en-PG" sz="2800" dirty="0"/>
          </a:p>
          <a:p>
            <a:pPr>
              <a:buFont typeface="Wingdings" panose="05000000000000000000" pitchFamily="2" charset="2"/>
              <a:buChar char="§"/>
            </a:pPr>
            <a:endParaRPr lang="en-PG" dirty="0"/>
          </a:p>
        </p:txBody>
      </p:sp>
    </p:spTree>
    <p:extLst>
      <p:ext uri="{BB962C8B-B14F-4D97-AF65-F5344CB8AC3E}">
        <p14:creationId xmlns:p14="http://schemas.microsoft.com/office/powerpoint/2010/main" val="188018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E7D81D-D0E6-89F2-BF14-23C13AFE9B40}"/>
              </a:ext>
            </a:extLst>
          </p:cNvPr>
          <p:cNvSpPr>
            <a:spLocks noGrp="1"/>
          </p:cNvSpPr>
          <p:nvPr>
            <p:ph idx="1"/>
          </p:nvPr>
        </p:nvSpPr>
        <p:spPr>
          <a:xfrm>
            <a:off x="107504" y="404664"/>
            <a:ext cx="8928992" cy="6336704"/>
          </a:xfrm>
        </p:spPr>
        <p:txBody>
          <a:bodyPr/>
          <a:lstStyle/>
          <a:p>
            <a:pPr algn="just">
              <a:buFont typeface="Wingdings" panose="05000000000000000000" pitchFamily="2" charset="2"/>
              <a:buChar char="v"/>
            </a:pPr>
            <a:r>
              <a:rPr lang="en-US" altLang="en-PG" spc="-100" dirty="0"/>
              <a:t>Using different physical characteristics, scientists have identified three main types of traditional </a:t>
            </a:r>
            <a:r>
              <a:rPr lang="en-US" altLang="en-PG" b="1" spc="-100" dirty="0"/>
              <a:t>races. </a:t>
            </a:r>
            <a:r>
              <a:rPr lang="en-US" altLang="en-PG" spc="-100" dirty="0"/>
              <a:t>They are;</a:t>
            </a:r>
          </a:p>
          <a:p>
            <a:pPr marL="457200" indent="-457200" algn="just">
              <a:buAutoNum type="arabicPeriod"/>
            </a:pPr>
            <a:r>
              <a:rPr lang="en-US" altLang="en-PG" b="1" spc="-100" dirty="0"/>
              <a:t>Caucasoid </a:t>
            </a:r>
            <a:r>
              <a:rPr lang="en-US" altLang="en-PG" spc="-100" dirty="0"/>
              <a:t>(White)</a:t>
            </a:r>
          </a:p>
          <a:p>
            <a:pPr marL="457200" indent="-457200" algn="just">
              <a:buAutoNum type="arabicPeriod"/>
            </a:pPr>
            <a:r>
              <a:rPr lang="en-US" altLang="en-PG" b="1" spc="-100" dirty="0"/>
              <a:t>Mongoloid </a:t>
            </a:r>
            <a:r>
              <a:rPr lang="en-US" altLang="en-PG" spc="-100" dirty="0"/>
              <a:t>(Yellow)</a:t>
            </a:r>
          </a:p>
          <a:p>
            <a:pPr marL="457200" indent="-457200" algn="just">
              <a:buAutoNum type="arabicPeriod"/>
            </a:pPr>
            <a:r>
              <a:rPr lang="en-US" altLang="en-PG" b="1" spc="-100" dirty="0"/>
              <a:t>Negroid </a:t>
            </a:r>
            <a:r>
              <a:rPr lang="en-US" altLang="en-PG" spc="-100" dirty="0"/>
              <a:t>(Black)</a:t>
            </a:r>
          </a:p>
          <a:p>
            <a:pPr marL="0" indent="0" algn="just">
              <a:buNone/>
            </a:pPr>
            <a:r>
              <a:rPr lang="en-US" altLang="en-PG" spc="-100" dirty="0"/>
              <a:t>(Smedley, 1998). </a:t>
            </a:r>
          </a:p>
          <a:p>
            <a:pPr marL="0" indent="0">
              <a:buNone/>
            </a:pPr>
            <a:endParaRPr lang="en-PG" dirty="0"/>
          </a:p>
        </p:txBody>
      </p:sp>
    </p:spTree>
    <p:extLst>
      <p:ext uri="{BB962C8B-B14F-4D97-AF65-F5344CB8AC3E}">
        <p14:creationId xmlns:p14="http://schemas.microsoft.com/office/powerpoint/2010/main" val="658507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CD7E4CE5-90A7-6A95-89B5-3734C46CD39D}"/>
              </a:ext>
            </a:extLst>
          </p:cNvPr>
          <p:cNvGraphicFramePr>
            <a:graphicFrameLocks noGrp="1"/>
          </p:cNvGraphicFramePr>
          <p:nvPr>
            <p:ph idx="1"/>
            <p:extLst>
              <p:ext uri="{D42A27DB-BD31-4B8C-83A1-F6EECF244321}">
                <p14:modId xmlns:p14="http://schemas.microsoft.com/office/powerpoint/2010/main" val="3402157308"/>
              </p:ext>
            </p:extLst>
          </p:nvPr>
        </p:nvGraphicFramePr>
        <p:xfrm>
          <a:off x="0" y="404664"/>
          <a:ext cx="9144001" cy="6499706"/>
        </p:xfrm>
        <a:graphic>
          <a:graphicData uri="http://schemas.openxmlformats.org/drawingml/2006/table">
            <a:tbl>
              <a:tblPr firstRow="1" firstCol="1" bandRow="1">
                <a:tableStyleId>{5C22544A-7EE6-4342-B048-85BDC9FD1C3A}</a:tableStyleId>
              </a:tblPr>
              <a:tblGrid>
                <a:gridCol w="1835696">
                  <a:extLst>
                    <a:ext uri="{9D8B030D-6E8A-4147-A177-3AD203B41FA5}">
                      <a16:colId xmlns:a16="http://schemas.microsoft.com/office/drawing/2014/main" val="2501395198"/>
                    </a:ext>
                  </a:extLst>
                </a:gridCol>
                <a:gridCol w="2616926">
                  <a:extLst>
                    <a:ext uri="{9D8B030D-6E8A-4147-A177-3AD203B41FA5}">
                      <a16:colId xmlns:a16="http://schemas.microsoft.com/office/drawing/2014/main" val="1054312673"/>
                    </a:ext>
                  </a:extLst>
                </a:gridCol>
                <a:gridCol w="2224867">
                  <a:extLst>
                    <a:ext uri="{9D8B030D-6E8A-4147-A177-3AD203B41FA5}">
                      <a16:colId xmlns:a16="http://schemas.microsoft.com/office/drawing/2014/main" val="381878059"/>
                    </a:ext>
                  </a:extLst>
                </a:gridCol>
                <a:gridCol w="2466512">
                  <a:extLst>
                    <a:ext uri="{9D8B030D-6E8A-4147-A177-3AD203B41FA5}">
                      <a16:colId xmlns:a16="http://schemas.microsoft.com/office/drawing/2014/main" val="2620888993"/>
                    </a:ext>
                  </a:extLst>
                </a:gridCol>
              </a:tblGrid>
              <a:tr h="624452">
                <a:tc>
                  <a:txBody>
                    <a:bodyPr/>
                    <a:lstStyle/>
                    <a:p>
                      <a:pPr algn="just">
                        <a:lnSpc>
                          <a:spcPct val="115000"/>
                        </a:lnSpc>
                        <a:spcAft>
                          <a:spcPts val="1000"/>
                        </a:spcAft>
                        <a:buNone/>
                      </a:pPr>
                      <a:r>
                        <a:rPr lang="en-AU" sz="1800" dirty="0">
                          <a:effectLst/>
                        </a:rPr>
                        <a:t>Characteristics </a:t>
                      </a:r>
                      <a:endParaRPr lang="en-P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buNone/>
                      </a:pPr>
                      <a:r>
                        <a:rPr lang="en-AU" sz="1800" dirty="0">
                          <a:effectLst/>
                        </a:rPr>
                        <a:t>Caucasoid (White) </a:t>
                      </a:r>
                      <a:endParaRPr lang="en-P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buNone/>
                      </a:pPr>
                      <a:r>
                        <a:rPr lang="en-AU" sz="1800">
                          <a:effectLst/>
                        </a:rPr>
                        <a:t>Mongoloid (Yellow)</a:t>
                      </a:r>
                      <a:endParaRPr lang="en-PG"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buNone/>
                      </a:pPr>
                      <a:r>
                        <a:rPr lang="en-AU" sz="1800">
                          <a:effectLst/>
                        </a:rPr>
                        <a:t>Negroid (Black) </a:t>
                      </a:r>
                      <a:endParaRPr lang="en-PG"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38517723"/>
                  </a:ext>
                </a:extLst>
              </a:tr>
              <a:tr h="1582172">
                <a:tc>
                  <a:txBody>
                    <a:bodyPr/>
                    <a:lstStyle/>
                    <a:p>
                      <a:pPr algn="just">
                        <a:lnSpc>
                          <a:spcPct val="115000"/>
                        </a:lnSpc>
                        <a:spcAft>
                          <a:spcPts val="1000"/>
                        </a:spcAft>
                        <a:buNone/>
                      </a:pPr>
                      <a:r>
                        <a:rPr lang="en-AU" sz="1800" dirty="0">
                          <a:effectLst/>
                        </a:rPr>
                        <a:t>Skin colour </a:t>
                      </a:r>
                      <a:endParaRPr lang="en-P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AU" sz="1800" dirty="0">
                          <a:effectLst/>
                        </a:rPr>
                        <a:t>Light reddish white to olive brown. Some are brown. </a:t>
                      </a:r>
                      <a:endParaRPr lang="en-P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AU" sz="1800" dirty="0">
                          <a:effectLst/>
                        </a:rPr>
                        <a:t>Light yellow to yellow brown, some reddish brown. </a:t>
                      </a:r>
                      <a:endParaRPr lang="en-P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AU" sz="1800">
                          <a:effectLst/>
                        </a:rPr>
                        <a:t>Brown to brown, black, some yellow brown. </a:t>
                      </a:r>
                      <a:endParaRPr lang="en-PG"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40307806"/>
                  </a:ext>
                </a:extLst>
              </a:tr>
              <a:tr h="1582172">
                <a:tc>
                  <a:txBody>
                    <a:bodyPr/>
                    <a:lstStyle/>
                    <a:p>
                      <a:pPr algn="just">
                        <a:lnSpc>
                          <a:spcPct val="115000"/>
                        </a:lnSpc>
                        <a:spcAft>
                          <a:spcPts val="1000"/>
                        </a:spcAft>
                        <a:buNone/>
                      </a:pPr>
                      <a:r>
                        <a:rPr lang="en-AU" sz="1800">
                          <a:effectLst/>
                        </a:rPr>
                        <a:t>Head hair </a:t>
                      </a:r>
                      <a:endParaRPr lang="en-PG"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AU" sz="1800" dirty="0">
                          <a:effectLst/>
                        </a:rPr>
                        <a:t>Light blond to dark brown in colour. Fine to medium in texture, straight to wavy form. </a:t>
                      </a:r>
                      <a:endParaRPr lang="en-P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AU" sz="1800" dirty="0">
                          <a:effectLst/>
                        </a:rPr>
                        <a:t>Brown to brown, black in colour. Coarse in texture. Straight in form. </a:t>
                      </a:r>
                      <a:endParaRPr lang="en-P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AU" sz="1800">
                          <a:effectLst/>
                        </a:rPr>
                        <a:t>Brown, black in colour. Coarse in texture, curly to frizzy or woolly in form. </a:t>
                      </a:r>
                      <a:endParaRPr lang="en-PG"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95667807"/>
                  </a:ext>
                </a:extLst>
              </a:tr>
              <a:tr h="1582172">
                <a:tc>
                  <a:txBody>
                    <a:bodyPr/>
                    <a:lstStyle/>
                    <a:p>
                      <a:pPr algn="just">
                        <a:lnSpc>
                          <a:spcPct val="115000"/>
                        </a:lnSpc>
                        <a:spcAft>
                          <a:spcPts val="1000"/>
                        </a:spcAft>
                        <a:buNone/>
                      </a:pPr>
                      <a:r>
                        <a:rPr lang="en-AU" sz="1800">
                          <a:effectLst/>
                        </a:rPr>
                        <a:t>Face </a:t>
                      </a:r>
                      <a:endParaRPr lang="en-PG"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buNone/>
                      </a:pPr>
                      <a:r>
                        <a:rPr lang="en-AU" sz="1800">
                          <a:effectLst/>
                        </a:rPr>
                        <a:t>Narrow to medium broad </a:t>
                      </a:r>
                      <a:endParaRPr lang="en-PG"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AU" sz="1800" dirty="0">
                          <a:effectLst/>
                        </a:rPr>
                        <a:t>Medium broad to very broad. Cheekbones are high and flat </a:t>
                      </a:r>
                      <a:endParaRPr lang="en-P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AU" sz="1800" dirty="0">
                          <a:effectLst/>
                        </a:rPr>
                        <a:t>Medium brad to narrow</a:t>
                      </a:r>
                      <a:endParaRPr lang="en-P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6850897"/>
                  </a:ext>
                </a:extLst>
              </a:tr>
              <a:tr h="624452">
                <a:tc>
                  <a:txBody>
                    <a:bodyPr/>
                    <a:lstStyle/>
                    <a:p>
                      <a:pPr algn="just">
                        <a:lnSpc>
                          <a:spcPct val="115000"/>
                        </a:lnSpc>
                        <a:spcAft>
                          <a:spcPts val="1000"/>
                        </a:spcAft>
                        <a:buNone/>
                      </a:pPr>
                      <a:r>
                        <a:rPr lang="en-AU" sz="1800">
                          <a:effectLst/>
                        </a:rPr>
                        <a:t>Eye </a:t>
                      </a:r>
                      <a:endParaRPr lang="en-PG"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buNone/>
                      </a:pPr>
                      <a:r>
                        <a:rPr lang="en-AU" sz="1800">
                          <a:effectLst/>
                        </a:rPr>
                        <a:t>Light blue to dark brown </a:t>
                      </a:r>
                      <a:endParaRPr lang="en-PG"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buNone/>
                      </a:pPr>
                      <a:r>
                        <a:rPr lang="en-AU" sz="1800">
                          <a:effectLst/>
                        </a:rPr>
                        <a:t>Brown to dark brown </a:t>
                      </a:r>
                      <a:endParaRPr lang="en-PG"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buNone/>
                      </a:pPr>
                      <a:r>
                        <a:rPr lang="en-AU" sz="1800" dirty="0">
                          <a:effectLst/>
                        </a:rPr>
                        <a:t>Brown to brown, black </a:t>
                      </a:r>
                      <a:endParaRPr lang="en-P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88788490"/>
                  </a:ext>
                </a:extLst>
              </a:tr>
              <a:tr h="504286">
                <a:tc>
                  <a:txBody>
                    <a:bodyPr/>
                    <a:lstStyle/>
                    <a:p>
                      <a:pPr algn="just">
                        <a:lnSpc>
                          <a:spcPct val="115000"/>
                        </a:lnSpc>
                        <a:spcAft>
                          <a:spcPts val="1000"/>
                        </a:spcAft>
                        <a:buNone/>
                      </a:pPr>
                      <a:r>
                        <a:rPr lang="en-AU" sz="1800">
                          <a:effectLst/>
                        </a:rPr>
                        <a:t>Stature </a:t>
                      </a:r>
                      <a:endParaRPr lang="en-PG"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buNone/>
                      </a:pPr>
                      <a:r>
                        <a:rPr lang="en-AU" sz="1800">
                          <a:effectLst/>
                        </a:rPr>
                        <a:t>Medium to tall </a:t>
                      </a:r>
                      <a:endParaRPr lang="en-PG"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buNone/>
                      </a:pPr>
                      <a:r>
                        <a:rPr lang="en-AU" sz="1800">
                          <a:effectLst/>
                        </a:rPr>
                        <a:t>Medium to short </a:t>
                      </a:r>
                      <a:endParaRPr lang="en-PG"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buNone/>
                      </a:pPr>
                      <a:r>
                        <a:rPr lang="en-AU" sz="1800" dirty="0">
                          <a:effectLst/>
                        </a:rPr>
                        <a:t>Very short to tall. </a:t>
                      </a:r>
                      <a:endParaRPr lang="en-PG"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85567762"/>
                  </a:ext>
                </a:extLst>
              </a:tr>
            </a:tbl>
          </a:graphicData>
        </a:graphic>
      </p:graphicFrame>
    </p:spTree>
    <p:extLst>
      <p:ext uri="{BB962C8B-B14F-4D97-AF65-F5344CB8AC3E}">
        <p14:creationId xmlns:p14="http://schemas.microsoft.com/office/powerpoint/2010/main" val="1949128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79E812-4719-CD71-9453-D30593F0637A}"/>
              </a:ext>
            </a:extLst>
          </p:cNvPr>
          <p:cNvSpPr>
            <a:spLocks noGrp="1"/>
          </p:cNvSpPr>
          <p:nvPr>
            <p:ph idx="1"/>
          </p:nvPr>
        </p:nvSpPr>
        <p:spPr>
          <a:xfrm>
            <a:off x="179512" y="548680"/>
            <a:ext cx="8784976" cy="6120680"/>
          </a:xfrm>
        </p:spPr>
        <p:txBody>
          <a:bodyPr>
            <a:normAutofit/>
          </a:bodyPr>
          <a:lstStyle/>
          <a:p>
            <a:pPr algn="just"/>
            <a:r>
              <a:rPr lang="en-AU" dirty="0"/>
              <a:t>Human races can be classified but these classifications are based solely on </a:t>
            </a:r>
            <a:r>
              <a:rPr lang="en-AU" b="1" dirty="0"/>
              <a:t>physical traits</a:t>
            </a:r>
            <a:r>
              <a:rPr lang="en-AU" dirty="0"/>
              <a:t>. </a:t>
            </a:r>
          </a:p>
          <a:p>
            <a:pPr algn="just"/>
            <a:r>
              <a:rPr lang="en-AU" dirty="0"/>
              <a:t>Human races have </a:t>
            </a:r>
            <a:r>
              <a:rPr lang="en-AU" b="1" dirty="0"/>
              <a:t>no</a:t>
            </a:r>
            <a:r>
              <a:rPr lang="en-AU" dirty="0"/>
              <a:t> relation of any kind with </a:t>
            </a:r>
            <a:r>
              <a:rPr lang="en-AU" b="1" dirty="0"/>
              <a:t>mental</a:t>
            </a:r>
            <a:r>
              <a:rPr lang="en-AU" dirty="0"/>
              <a:t> or </a:t>
            </a:r>
            <a:r>
              <a:rPr lang="en-AU" b="1" dirty="0"/>
              <a:t>intellectual superiority or inferiority</a:t>
            </a:r>
            <a:r>
              <a:rPr lang="en-AU" dirty="0"/>
              <a:t>. </a:t>
            </a:r>
          </a:p>
          <a:p>
            <a:pPr algn="just"/>
            <a:r>
              <a:rPr lang="en-AU" dirty="0"/>
              <a:t>The inner capacity for the development of mind and culture is found equally in every race. </a:t>
            </a:r>
          </a:p>
          <a:p>
            <a:pPr algn="just"/>
            <a:r>
              <a:rPr lang="en-AU" dirty="0"/>
              <a:t>Hence distinction between races </a:t>
            </a:r>
            <a:r>
              <a:rPr lang="en-AU" b="1" dirty="0"/>
              <a:t>cannot</a:t>
            </a:r>
            <a:r>
              <a:rPr lang="en-AU" dirty="0"/>
              <a:t> be based on cultural differences and levels of intelligence. It is possible that in one nation the degree of racial difference may be greater while in another nation lesser degree.</a:t>
            </a:r>
            <a:endParaRPr lang="en-PG" dirty="0"/>
          </a:p>
          <a:p>
            <a:pPr marL="0" indent="0">
              <a:buNone/>
            </a:pPr>
            <a:endParaRPr lang="en-PG" dirty="0"/>
          </a:p>
        </p:txBody>
      </p:sp>
    </p:spTree>
    <p:extLst>
      <p:ext uri="{BB962C8B-B14F-4D97-AF65-F5344CB8AC3E}">
        <p14:creationId xmlns:p14="http://schemas.microsoft.com/office/powerpoint/2010/main" val="1133647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D49AB1-2B3F-4CFA-A80E-83782FB9691B}"/>
              </a:ext>
            </a:extLst>
          </p:cNvPr>
          <p:cNvSpPr>
            <a:spLocks noGrp="1"/>
          </p:cNvSpPr>
          <p:nvPr>
            <p:ph idx="1"/>
          </p:nvPr>
        </p:nvSpPr>
        <p:spPr>
          <a:xfrm>
            <a:off x="179512" y="548680"/>
            <a:ext cx="8784976" cy="6120680"/>
          </a:xfrm>
        </p:spPr>
        <p:txBody>
          <a:bodyPr/>
          <a:lstStyle/>
          <a:p>
            <a:pPr algn="just"/>
            <a:r>
              <a:rPr lang="en-AU" dirty="0"/>
              <a:t>However, there are other equally valid classifications which use geography e.g. European, Indian, Asian, American Indian, Australian Aborigine, Polynesians, Melanesians and Micronesians. </a:t>
            </a:r>
          </a:p>
          <a:p>
            <a:pPr algn="just"/>
            <a:r>
              <a:rPr lang="en-AU" dirty="0"/>
              <a:t>On the other hand, it should be pointed out that there are no longer pure races, and race is a matter of physical difference, not mental or cultural.</a:t>
            </a:r>
          </a:p>
          <a:p>
            <a:pPr algn="just"/>
            <a:r>
              <a:rPr lang="en-AU" dirty="0"/>
              <a:t> Also, all human beings belong to one species, </a:t>
            </a:r>
            <a:r>
              <a:rPr lang="en-AU" b="1" dirty="0"/>
              <a:t>Homo sapiens</a:t>
            </a:r>
            <a:r>
              <a:rPr lang="en-AU" dirty="0"/>
              <a:t>. </a:t>
            </a:r>
            <a:endParaRPr lang="en-PG" dirty="0"/>
          </a:p>
          <a:p>
            <a:pPr marL="0" indent="0">
              <a:buNone/>
            </a:pPr>
            <a:endParaRPr lang="en-PG" dirty="0"/>
          </a:p>
        </p:txBody>
      </p:sp>
    </p:spTree>
    <p:extLst>
      <p:ext uri="{BB962C8B-B14F-4D97-AF65-F5344CB8AC3E}">
        <p14:creationId xmlns:p14="http://schemas.microsoft.com/office/powerpoint/2010/main" val="3152527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B69CB0-FBCB-0897-61B7-EAD33C917AF0}"/>
              </a:ext>
            </a:extLst>
          </p:cNvPr>
          <p:cNvSpPr>
            <a:spLocks noGrp="1"/>
          </p:cNvSpPr>
          <p:nvPr>
            <p:ph idx="1"/>
          </p:nvPr>
        </p:nvSpPr>
        <p:spPr>
          <a:xfrm>
            <a:off x="107504" y="404664"/>
            <a:ext cx="8928992" cy="6336704"/>
          </a:xfrm>
        </p:spPr>
        <p:txBody>
          <a:bodyPr/>
          <a:lstStyle/>
          <a:p>
            <a:pPr marL="0" indent="0" algn="just">
              <a:buNone/>
            </a:pPr>
            <a:r>
              <a:rPr lang="en-AU" b="1" dirty="0"/>
              <a:t>Members of an ethnic group </a:t>
            </a:r>
          </a:p>
          <a:p>
            <a:pPr algn="just">
              <a:buFont typeface="Wingdings" panose="05000000000000000000" pitchFamily="2" charset="2"/>
              <a:buChar char="ü"/>
            </a:pPr>
            <a:r>
              <a:rPr lang="en-AU" dirty="0"/>
              <a:t>They often share a place of ancestral origin, language, dress, manners and religion which is the basic of their collective identity. </a:t>
            </a:r>
          </a:p>
          <a:p>
            <a:pPr algn="just">
              <a:buFont typeface="Wingdings" panose="05000000000000000000" pitchFamily="2" charset="2"/>
              <a:buChar char="ü"/>
            </a:pPr>
            <a:r>
              <a:rPr lang="en-AU" dirty="0"/>
              <a:t>An example would be that Europe is essentially composed of one race, the Caucasoid but different ethnic groups e.g. English, Irish, German, and French etc. Ethnicity is based on a shared cultural heritage e.g. the Jews and is subject to change within a generation, but race is not. </a:t>
            </a:r>
          </a:p>
          <a:p>
            <a:pPr algn="just">
              <a:buFont typeface="Wingdings" panose="05000000000000000000" pitchFamily="2" charset="2"/>
              <a:buChar char="v"/>
            </a:pPr>
            <a:r>
              <a:rPr lang="en-AU" dirty="0"/>
              <a:t>Race and ethnicity are the basis of membership in minority groups insofar as they result in a distinctive social identity and subordinate position in the system of social stratification. </a:t>
            </a:r>
          </a:p>
          <a:p>
            <a:pPr marL="0" indent="0">
              <a:buNone/>
            </a:pPr>
            <a:endParaRPr lang="en-PG" dirty="0"/>
          </a:p>
        </p:txBody>
      </p:sp>
    </p:spTree>
    <p:extLst>
      <p:ext uri="{BB962C8B-B14F-4D97-AF65-F5344CB8AC3E}">
        <p14:creationId xmlns:p14="http://schemas.microsoft.com/office/powerpoint/2010/main" val="3932895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912F41-9FCB-CC8D-4A77-1D7BEC1CB5B9}"/>
              </a:ext>
            </a:extLst>
          </p:cNvPr>
          <p:cNvSpPr>
            <a:spLocks noGrp="1"/>
          </p:cNvSpPr>
          <p:nvPr>
            <p:ph idx="1"/>
          </p:nvPr>
        </p:nvSpPr>
        <p:spPr>
          <a:xfrm>
            <a:off x="179512" y="476672"/>
            <a:ext cx="8784976" cy="6264696"/>
          </a:xfrm>
        </p:spPr>
        <p:txBody>
          <a:bodyPr>
            <a:normAutofit fontScale="92500" lnSpcReduction="10000"/>
          </a:bodyPr>
          <a:lstStyle/>
          <a:p>
            <a:pPr marL="0" indent="0">
              <a:buNone/>
            </a:pPr>
            <a:r>
              <a:rPr lang="en-AU" b="1"/>
              <a:t>Concepts </a:t>
            </a:r>
            <a:r>
              <a:rPr lang="en-AU" b="1" dirty="0"/>
              <a:t>and definitions</a:t>
            </a:r>
            <a:endParaRPr lang="en-PG" dirty="0"/>
          </a:p>
          <a:p>
            <a:r>
              <a:rPr lang="en-AU" b="1" u="sng" dirty="0"/>
              <a:t>Prejudice</a:t>
            </a:r>
            <a:r>
              <a:rPr lang="en-AU" dirty="0"/>
              <a:t> is a matter of attitudes– making an unfair generalisation or stereotype about a category of people based on sex, age, race, or ethnicity. It can be explained on the basis of ethnocentricity, stereotyping or scapegoating.</a:t>
            </a:r>
            <a:endParaRPr lang="en-PG" dirty="0"/>
          </a:p>
          <a:p>
            <a:r>
              <a:rPr lang="en-AU" dirty="0"/>
              <a:t> </a:t>
            </a:r>
            <a:r>
              <a:rPr lang="en-AU" b="1" u="sng" dirty="0"/>
              <a:t>Racism</a:t>
            </a:r>
            <a:r>
              <a:rPr lang="en-AU" dirty="0"/>
              <a:t> – is a powerful type of prejudice asserting that one race is superior or inferior to other.</a:t>
            </a:r>
            <a:endParaRPr lang="en-PG" dirty="0"/>
          </a:p>
          <a:p>
            <a:r>
              <a:rPr lang="en-AU" b="1" u="sng" dirty="0"/>
              <a:t>Discrimination</a:t>
            </a:r>
            <a:r>
              <a:rPr lang="en-AU" dirty="0"/>
              <a:t> is a matter of action – treating various categories of people differently especially racial, ethnic or religious groups. If prejudice leads to discrimination, then conditions could be improved by education. But if discrimination leads to prejudice, then making rules and regulations to prevent discrimination would lead to reduced prejudice. Both approaches are good ways of breaking the vicious cycle. </a:t>
            </a:r>
            <a:endParaRPr lang="en-PG" dirty="0"/>
          </a:p>
          <a:p>
            <a:r>
              <a:rPr lang="en-AU" b="1" u="sng" dirty="0"/>
              <a:t>Pluralism</a:t>
            </a:r>
            <a:r>
              <a:rPr lang="en-AU" dirty="0"/>
              <a:t> – recognises social differences based on race and ethnicity but treats categories of people as socially equal. For this reason, pluralism is ideally a stable social pattern involving no social conflict.   </a:t>
            </a:r>
            <a:endParaRPr lang="en-PG" dirty="0"/>
          </a:p>
          <a:p>
            <a:endParaRPr lang="en-PG" dirty="0"/>
          </a:p>
        </p:txBody>
      </p:sp>
    </p:spTree>
    <p:extLst>
      <p:ext uri="{BB962C8B-B14F-4D97-AF65-F5344CB8AC3E}">
        <p14:creationId xmlns:p14="http://schemas.microsoft.com/office/powerpoint/2010/main" val="4099824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5AC78A-9F39-031C-DC28-09CC36D141B9}"/>
              </a:ext>
            </a:extLst>
          </p:cNvPr>
          <p:cNvSpPr>
            <a:spLocks noGrp="1"/>
          </p:cNvSpPr>
          <p:nvPr>
            <p:ph idx="1"/>
          </p:nvPr>
        </p:nvSpPr>
        <p:spPr>
          <a:xfrm>
            <a:off x="107504" y="476672"/>
            <a:ext cx="8928992" cy="6264696"/>
          </a:xfrm>
        </p:spPr>
        <p:txBody>
          <a:bodyPr/>
          <a:lstStyle/>
          <a:p>
            <a:pPr algn="just"/>
            <a:r>
              <a:rPr lang="en-AU" b="1" u="sng" dirty="0"/>
              <a:t>Assimilation</a:t>
            </a:r>
            <a:r>
              <a:rPr lang="en-AU" dirty="0"/>
              <a:t> – is a process by which minorities gradually adopt the patterns of the dominated culture, e.g. the USA is not a true melting pot but a country where the population have become more anglicized.  </a:t>
            </a:r>
            <a:endParaRPr lang="en-PG" dirty="0"/>
          </a:p>
          <a:p>
            <a:pPr marL="0" indent="0" algn="just">
              <a:buNone/>
            </a:pPr>
            <a:r>
              <a:rPr lang="en-AU" dirty="0"/>
              <a:t> </a:t>
            </a:r>
            <a:endParaRPr lang="en-PG" dirty="0"/>
          </a:p>
          <a:p>
            <a:pPr algn="just"/>
            <a:r>
              <a:rPr lang="en-AU" b="1" u="sng" dirty="0"/>
              <a:t>Segregation</a:t>
            </a:r>
            <a:r>
              <a:rPr lang="en-AU" dirty="0"/>
              <a:t> is the physical and social separation of categories and people. Although some minority groups seek to separate themselves deliberately e.g. The Indian Fijians, segregation is typically involuntary e.g. apartheid in old S. Africa. </a:t>
            </a:r>
            <a:endParaRPr lang="en-PG" dirty="0"/>
          </a:p>
          <a:p>
            <a:pPr marL="0" indent="0" algn="just">
              <a:buNone/>
            </a:pPr>
            <a:r>
              <a:rPr lang="en-AU" dirty="0"/>
              <a:t> </a:t>
            </a:r>
            <a:endParaRPr lang="en-PG" dirty="0"/>
          </a:p>
          <a:p>
            <a:pPr algn="just"/>
            <a:r>
              <a:rPr lang="en-AU" b="1" u="sng" dirty="0"/>
              <a:t>Annihilation</a:t>
            </a:r>
            <a:r>
              <a:rPr lang="en-AU" dirty="0"/>
              <a:t> – (also called </a:t>
            </a:r>
            <a:r>
              <a:rPr lang="en-AU" b="1" dirty="0"/>
              <a:t>genocide</a:t>
            </a:r>
            <a:r>
              <a:rPr lang="en-AU" dirty="0"/>
              <a:t>) is the violent extermination of a category of people. Recent genocides include the Jews by Hitler, Rwanda and Yugoslavia.  </a:t>
            </a:r>
            <a:endParaRPr lang="en-PG" dirty="0"/>
          </a:p>
          <a:p>
            <a:pPr marL="0" indent="0">
              <a:buNone/>
            </a:pPr>
            <a:endParaRPr lang="en-PG" dirty="0"/>
          </a:p>
        </p:txBody>
      </p:sp>
    </p:spTree>
    <p:extLst>
      <p:ext uri="{BB962C8B-B14F-4D97-AF65-F5344CB8AC3E}">
        <p14:creationId xmlns:p14="http://schemas.microsoft.com/office/powerpoint/2010/main" val="17097888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Clarity</Template>
  <TotalTime>2261</TotalTime>
  <Words>1392</Words>
  <Application>Microsoft Office PowerPoint</Application>
  <PresentationFormat>On-screen Show (4:3)</PresentationFormat>
  <Paragraphs>110</Paragraphs>
  <Slides>14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Wingdings</vt:lpstr>
      <vt:lpstr>Clarity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relationship between race, ethnicity and education  </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Samuel JUNIATH</dc:creator>
  <cp:lastModifiedBy>Janet Niningi</cp:lastModifiedBy>
  <cp:revision>181</cp:revision>
  <cp:lastPrinted>2026-05-04T23:08:45Z</cp:lastPrinted>
  <dcterms:created xsi:type="dcterms:W3CDTF">2016-03-23T04:55:44Z</dcterms:created>
  <dcterms:modified xsi:type="dcterms:W3CDTF">2026-05-05T03:06:32Z</dcterms:modified>
</cp:coreProperties>
</file>